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1" r:id="rId3"/>
    <p:sldId id="290" r:id="rId4"/>
    <p:sldId id="289" r:id="rId5"/>
    <p:sldId id="274" r:id="rId6"/>
    <p:sldId id="267" r:id="rId7"/>
    <p:sldId id="284" r:id="rId8"/>
    <p:sldId id="283" r:id="rId9"/>
    <p:sldId id="282" r:id="rId10"/>
    <p:sldId id="280" r:id="rId11"/>
    <p:sldId id="293" r:id="rId12"/>
    <p:sldId id="294" r:id="rId13"/>
    <p:sldId id="295" r:id="rId14"/>
    <p:sldId id="296" r:id="rId15"/>
    <p:sldId id="297" r:id="rId16"/>
    <p:sldId id="300" r:id="rId17"/>
    <p:sldId id="301" r:id="rId18"/>
    <p:sldId id="302" r:id="rId19"/>
    <p:sldId id="287" r:id="rId20"/>
    <p:sldId id="299" r:id="rId21"/>
    <p:sldId id="259" r:id="rId22"/>
    <p:sldId id="285" r:id="rId23"/>
    <p:sldId id="28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1C4"/>
    <a:srgbClr val="C1372B"/>
    <a:srgbClr val="EE7F3E"/>
    <a:srgbClr val="914C23"/>
    <a:srgbClr val="4497D2"/>
    <a:srgbClr val="2F6D68"/>
    <a:srgbClr val="265D73"/>
    <a:srgbClr val="2C6A83"/>
    <a:srgbClr val="7E211A"/>
    <a:srgbClr val="C03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195" autoAdjust="0"/>
    <p:restoredTop sz="96014" autoAdjust="0"/>
  </p:normalViewPr>
  <p:slideViewPr>
    <p:cSldViewPr snapToGrid="0" snapToObjects="1">
      <p:cViewPr varScale="1">
        <p:scale>
          <a:sx n="73" d="100"/>
          <a:sy n="73" d="100"/>
        </p:scale>
        <p:origin x="56" y="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587" indent="0">
              <a:buNone/>
            </a:pPr>
            <a:r>
              <a:rPr lang="en-US" altLang="en-US" sz="1200" b="1" u="sng" dirty="0" smtClean="0">
                <a:solidFill>
                  <a:schemeClr val="accent5">
                    <a:lumMod val="75000"/>
                  </a:schemeClr>
                </a:solidFill>
                <a:ea typeface="Open Sans Extrabold" charset="0"/>
                <a:cs typeface="Open Sans Extrabold" charset="0"/>
                <a:sym typeface="Helvetica Neue Thin" charset="0"/>
              </a:rPr>
              <a:t>Purpose</a:t>
            </a:r>
            <a:r>
              <a:rPr lang="en-US" altLang="en-US" sz="1200" b="1" dirty="0" smtClean="0">
                <a:ea typeface="Open Sans" charset="0"/>
                <a:cs typeface="Open Sans" charset="0"/>
                <a:sym typeface="Helvetica Neue Thin" charset="0"/>
              </a:rPr>
              <a:t>: </a:t>
            </a:r>
            <a:r>
              <a:rPr lang="en-US" altLang="en-US" sz="1200" dirty="0" smtClean="0">
                <a:solidFill>
                  <a:schemeClr val="accent3"/>
                </a:solidFill>
                <a:ea typeface="Open Sans" charset="0"/>
                <a:cs typeface="Open Sans" charset="0"/>
              </a:rPr>
              <a:t>While making money is essential for the vitality and sustainability of a business, it is not the only reason a business exists. Conscious businesses </a:t>
            </a:r>
            <a:r>
              <a:rPr lang="en-US" altLang="en-US" sz="1200" dirty="0" smtClean="0">
                <a:ea typeface="Open Sans" charset="0"/>
                <a:cs typeface="Open Sans" charset="0"/>
              </a:rPr>
              <a:t>also focus on their purpose beyond profit. </a:t>
            </a:r>
            <a:r>
              <a:rPr lang="en-US" altLang="en-US" sz="1200" dirty="0" smtClean="0">
                <a:solidFill>
                  <a:schemeClr val="accent3"/>
                </a:solidFill>
                <a:ea typeface="Open Sans" charset="0"/>
                <a:cs typeface="Open Sans" charset="0"/>
              </a:rPr>
              <a:t>Purpose activates us and motivates us.</a:t>
            </a:r>
          </a:p>
          <a:p>
            <a:pPr marL="38587" indent="0">
              <a:buNone/>
            </a:pPr>
            <a:endParaRPr lang="en-US" sz="1200" dirty="0" smtClean="0"/>
          </a:p>
          <a:p>
            <a:pPr marL="38587" indent="0">
              <a:buNone/>
            </a:pPr>
            <a:r>
              <a:rPr lang="en-US" sz="1200" dirty="0" smtClean="0"/>
              <a:t>What does that mean?</a:t>
            </a:r>
          </a:p>
          <a:p>
            <a:r>
              <a:rPr lang="en-US" sz="1200" dirty="0" smtClean="0"/>
              <a:t>Example: We need air to breathe, but the purpose of life is not to breathe air. </a:t>
            </a:r>
          </a:p>
          <a:p>
            <a:pPr marL="38587" indent="0">
              <a:buNone/>
            </a:pPr>
            <a:endParaRPr lang="en-US" sz="1200" dirty="0" smtClean="0"/>
          </a:p>
          <a:p>
            <a:pPr marL="38587" indent="0">
              <a:buNone/>
            </a:pPr>
            <a:r>
              <a:rPr lang="en-US" sz="1200" dirty="0" smtClean="0"/>
              <a:t>Why is that important?</a:t>
            </a:r>
          </a:p>
          <a:p>
            <a:r>
              <a:rPr lang="en-US" sz="1200" dirty="0" smtClean="0"/>
              <a:t>Profit is essential to a company, but not the purpose for which the business exists</a:t>
            </a:r>
          </a:p>
          <a:p>
            <a:r>
              <a:rPr lang="en-US" sz="1200" dirty="0" smtClean="0"/>
              <a:t>purpose activates and motivates. It engages all stakeholders. </a:t>
            </a:r>
          </a:p>
          <a:p>
            <a:r>
              <a:rPr lang="en-US" sz="1200" dirty="0" smtClean="0"/>
              <a:t>people love and trust companies with purpose (the company not driven by selfishness)</a:t>
            </a:r>
          </a:p>
          <a:p>
            <a:pPr marL="38587" indent="0">
              <a:buNone/>
            </a:pPr>
            <a:endParaRPr lang="en-US" sz="1200" dirty="0" smtClean="0"/>
          </a:p>
          <a:p>
            <a:pPr marL="38587" indent="0">
              <a:buNone/>
            </a:pPr>
            <a:r>
              <a:rPr lang="en-US" sz="1200" dirty="0" smtClean="0"/>
              <a:t>Example: </a:t>
            </a:r>
          </a:p>
          <a:p>
            <a:r>
              <a:rPr lang="en-US" sz="1200" dirty="0" smtClean="0"/>
              <a:t>Southwest- make air travel accessible to the average person. 1970’s only 15 percent of Americans had flown. Now more than 85% have flown. Pioneered efforts for lower air fares, service in smaller markets, (southwest has been consistently profitable since they started operations 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 smtClean="0">
                <a:solidFill>
                  <a:srgbClr val="EE7F3E"/>
                </a:solidFill>
                <a:ea typeface="Open Sans Extrabold" charset="0"/>
                <a:cs typeface="Open Sans Extrabold" charset="0"/>
                <a:sym typeface="Helvetica Neue Thin" charset="0"/>
              </a:rPr>
              <a:t>Stakeholder</a:t>
            </a:r>
            <a:r>
              <a:rPr lang="en-US" sz="1200" b="1" dirty="0" smtClean="0">
                <a:solidFill>
                  <a:schemeClr val="accent2"/>
                </a:solidFill>
                <a:ea typeface="Open Sans" charset="0"/>
                <a:cs typeface="Open Sans" charset="0"/>
                <a:sym typeface="Helvetica Neue Thin" charset="0"/>
              </a:rPr>
              <a:t>: </a:t>
            </a:r>
            <a:r>
              <a:rPr lang="en-US" sz="1200" dirty="0" smtClean="0">
                <a:solidFill>
                  <a:schemeClr val="accent3"/>
                </a:solidFill>
                <a:ea typeface="Open Sans" charset="0"/>
                <a:cs typeface="Open Sans" charset="0"/>
              </a:rPr>
              <a:t>Unlike businesses that believe their only focus is to maximize return for their shareholders, conscious businesses </a:t>
            </a:r>
            <a:r>
              <a:rPr lang="en-US" sz="1200" dirty="0" smtClean="0">
                <a:ea typeface="Open Sans" charset="0"/>
                <a:cs typeface="Open Sans" charset="0"/>
              </a:rPr>
              <a:t>recognize the importance of creating value for the entire business ecosystem</a:t>
            </a:r>
            <a:r>
              <a:rPr lang="en-US" sz="1200" dirty="0" smtClean="0">
                <a:solidFill>
                  <a:schemeClr val="accent3"/>
                </a:solidFill>
                <a:ea typeface="Open Sans" charset="0"/>
                <a:cs typeface="Open Sans" charset="0"/>
              </a:rPr>
              <a:t> (employees, customers, suppliers, funders, communities, etc.)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3"/>
              </a:solidFill>
              <a:ea typeface="Open Sans" charset="0"/>
              <a:cs typeface="Open Sans" charset="0"/>
            </a:endParaRPr>
          </a:p>
          <a:p>
            <a:pPr marL="38587" indent="0">
              <a:buNone/>
            </a:pPr>
            <a:r>
              <a:rPr lang="en-US" sz="1200" dirty="0" smtClean="0"/>
              <a:t>What does that mean?</a:t>
            </a:r>
          </a:p>
          <a:p>
            <a:r>
              <a:rPr lang="en-US" sz="1200" dirty="0" smtClean="0"/>
              <a:t>business is an intricate and interconnected web of relationships-everyone who interacts with your business. Clients, Employees, Shareholders, Vendors etc. These are your stakeholders</a:t>
            </a:r>
          </a:p>
          <a:p>
            <a:r>
              <a:rPr lang="en-US" sz="1200" dirty="0" smtClean="0"/>
              <a:t>If the purpose of business isn’t just to make money, then it makes sense the focus isn’t just providing value to shareholders, but to the entire business ecosystem.</a:t>
            </a:r>
          </a:p>
          <a:p>
            <a:pPr marL="38587" indent="0">
              <a:buNone/>
            </a:pPr>
            <a:endParaRPr lang="en-US" sz="1200" dirty="0" smtClean="0"/>
          </a:p>
          <a:p>
            <a:pPr marL="38587" indent="0">
              <a:buNone/>
            </a:pPr>
            <a:r>
              <a:rPr lang="en-US" sz="1200" dirty="0" smtClean="0"/>
              <a:t>Why is that important?</a:t>
            </a:r>
          </a:p>
          <a:p>
            <a:r>
              <a:rPr lang="en-US" sz="1200" dirty="0" smtClean="0"/>
              <a:t>strong engaged stakeholders help a business stay healthy. </a:t>
            </a:r>
          </a:p>
          <a:p>
            <a:r>
              <a:rPr lang="en-US" sz="1200" dirty="0" smtClean="0"/>
              <a:t>win-win-win proposition with a healthy return for shareholders.</a:t>
            </a:r>
          </a:p>
          <a:p>
            <a:pPr marL="38587" indent="0">
              <a:buNone/>
            </a:pPr>
            <a:endParaRPr lang="en-US" sz="1200" dirty="0" smtClean="0"/>
          </a:p>
          <a:p>
            <a:pPr marL="38587" indent="0">
              <a:buNone/>
            </a:pPr>
            <a:r>
              <a:rPr lang="en-US" sz="1200" dirty="0" smtClean="0"/>
              <a:t>Example: </a:t>
            </a:r>
          </a:p>
          <a:p>
            <a:r>
              <a:rPr lang="en-US" sz="1200" dirty="0" smtClean="0"/>
              <a:t>John Mackey of whole foods was asked- who is most important in a company- the share holders? He said No! </a:t>
            </a:r>
          </a:p>
          <a:p>
            <a:pPr marL="38587" indent="0">
              <a:buNone/>
            </a:pPr>
            <a:r>
              <a:rPr lang="en-US" sz="1200" dirty="0" smtClean="0"/>
              <a:t>The employee is the most important. I take care of my employees and they take care of our customers and our customers take care of the shareholders 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3"/>
              </a:solidFill>
              <a:ea typeface="Open Sans" charset="0"/>
              <a:cs typeface="Open Sans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3"/>
              </a:solidFill>
              <a:ea typeface="Open Sans" charset="0"/>
              <a:cs typeface="Open Sans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3"/>
              </a:solidFill>
              <a:ea typeface="Open Sans" charset="0"/>
              <a:cs typeface="Open Sans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6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38587" indent="0">
              <a:buNone/>
            </a:pPr>
            <a:r>
              <a:rPr lang="en-US" sz="1200" b="1" u="sng" dirty="0" smtClean="0">
                <a:solidFill>
                  <a:srgbClr val="C00000"/>
                </a:solidFill>
                <a:ea typeface="Open Sans Extrabold" charset="0"/>
                <a:cs typeface="Open Sans Extrabold" charset="0"/>
                <a:sym typeface="Helvetica Neue Thin" charset="0"/>
              </a:rPr>
              <a:t>Leadership</a:t>
            </a:r>
            <a:r>
              <a:rPr lang="en-US" sz="1200" dirty="0" smtClean="0">
                <a:solidFill>
                  <a:srgbClr val="C00000"/>
                </a:solidFill>
                <a:ea typeface="Open Sans" charset="0"/>
                <a:cs typeface="Open Sans" charset="0"/>
                <a:sym typeface="Helvetica Neue Thin" charset="0"/>
              </a:rPr>
              <a:t>: </a:t>
            </a:r>
            <a:r>
              <a:rPr lang="en-US" sz="1200" dirty="0" smtClean="0">
                <a:solidFill>
                  <a:schemeClr val="accent3"/>
                </a:solidFill>
                <a:ea typeface="Open Sans" charset="0"/>
                <a:cs typeface="Open Sans" charset="0"/>
              </a:rPr>
              <a:t>the leaders of conscious businesses understand the integral role of culture and </a:t>
            </a:r>
            <a:r>
              <a:rPr lang="en-US" sz="1200" dirty="0" smtClean="0">
                <a:ea typeface="Open Sans" charset="0"/>
                <a:cs typeface="Open Sans" charset="0"/>
              </a:rPr>
              <a:t>purposefully cultivate a an environment of trust , care </a:t>
            </a:r>
            <a:r>
              <a:rPr lang="en-US" sz="1200" dirty="0" smtClean="0">
                <a:solidFill>
                  <a:schemeClr val="accent3"/>
                </a:solidFill>
                <a:ea typeface="Open Sans" charset="0"/>
                <a:cs typeface="Open Sans" charset="0"/>
              </a:rPr>
              <a:t>and service for their entire business ecosystem.</a:t>
            </a:r>
          </a:p>
          <a:p>
            <a:pPr marL="38587" indent="0">
              <a:buNone/>
            </a:pPr>
            <a:endParaRPr lang="en-US" dirty="0" smtClean="0"/>
          </a:p>
          <a:p>
            <a:pPr marL="38587" indent="0">
              <a:buNone/>
            </a:pPr>
            <a:r>
              <a:rPr lang="en-US" dirty="0" smtClean="0"/>
              <a:t>What does that mean?</a:t>
            </a:r>
          </a:p>
          <a:p>
            <a:pPr marL="38587" indent="0">
              <a:buNone/>
            </a:pPr>
            <a:endParaRPr lang="en-US" sz="1200" dirty="0" smtClean="0"/>
          </a:p>
          <a:p>
            <a:pPr marL="38587" indent="0">
              <a:buNone/>
            </a:pPr>
            <a:r>
              <a:rPr lang="en-US" sz="1200" dirty="0" smtClean="0"/>
              <a:t>Leaders role:</a:t>
            </a:r>
          </a:p>
          <a:p>
            <a:r>
              <a:rPr lang="en-US" sz="1200" dirty="0" smtClean="0"/>
              <a:t>Good leaders are servants</a:t>
            </a:r>
          </a:p>
          <a:p>
            <a:r>
              <a:rPr lang="en-US" sz="1200" dirty="0" smtClean="0"/>
              <a:t>They serve the purpose of the company.</a:t>
            </a:r>
          </a:p>
          <a:p>
            <a:r>
              <a:rPr lang="en-US" sz="1200" dirty="0" smtClean="0"/>
              <a:t>They support people </a:t>
            </a:r>
          </a:p>
          <a:p>
            <a:r>
              <a:rPr lang="en-US" sz="1200" dirty="0" smtClean="0"/>
              <a:t>They bring the best out in those around them</a:t>
            </a:r>
          </a:p>
          <a:p>
            <a:r>
              <a:rPr lang="en-US" sz="1200" dirty="0" smtClean="0"/>
              <a:t>They create value for stakeholders.</a:t>
            </a:r>
          </a:p>
          <a:p>
            <a:r>
              <a:rPr lang="en-US" sz="1200" dirty="0" smtClean="0"/>
              <a:t>They focus on we not me.</a:t>
            </a:r>
            <a:br>
              <a:rPr lang="en-US" sz="1200" dirty="0" smtClean="0"/>
            </a:br>
            <a:endParaRPr lang="en-US" sz="1200" dirty="0" smtClean="0"/>
          </a:p>
          <a:p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Simon Sinek- “In the military, they give medals for people who are willing to sacrifice themselves so that others may survive, in business we give bonuses to people who sacrifice others.”</a:t>
            </a:r>
            <a:br>
              <a:rPr lang="en-US" dirty="0" smtClean="0"/>
            </a:br>
            <a:endParaRPr lang="en-US" dirty="0" smtClean="0"/>
          </a:p>
          <a:p>
            <a:pPr marL="38587" indent="0">
              <a:buNone/>
            </a:pPr>
            <a:r>
              <a:rPr lang="en-US" dirty="0" smtClean="0"/>
              <a:t>Why is this important? </a:t>
            </a:r>
          </a:p>
          <a:p>
            <a:pPr marL="38587" indent="0">
              <a:buNone/>
            </a:pPr>
            <a:endParaRPr lang="en-US" dirty="0" smtClean="0"/>
          </a:p>
          <a:p>
            <a:r>
              <a:rPr lang="en-US" dirty="0" smtClean="0"/>
              <a:t>A leader sets the tone for the organization and they have a strong influence on the health of the culture. Which directly impacts the happiness of the stakeholders and ultimately the success of the business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17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  <a:ea typeface="Open Sans Extrabold" charset="0"/>
                <a:cs typeface="Open Sans Extrabold" charset="0"/>
                <a:sym typeface="Helvetica Neue Thin" charset="0"/>
              </a:rPr>
              <a:t>Culture</a:t>
            </a:r>
            <a:r>
              <a:rPr lang="en-US" alt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a typeface="Open Sans" charset="0"/>
                <a:cs typeface="Open Sans" charset="0"/>
                <a:sym typeface="Helvetica Neue Thin" charset="0"/>
              </a:rPr>
              <a:t>: </a:t>
            </a:r>
            <a:r>
              <a:rPr lang="en-US" altLang="en-US" sz="1200" dirty="0" smtClean="0">
                <a:solidFill>
                  <a:schemeClr val="accent3"/>
                </a:solidFill>
                <a:ea typeface="Open Sans" charset="0"/>
                <a:cs typeface="Open Sans" charset="0"/>
              </a:rPr>
              <a:t>Culture is the </a:t>
            </a:r>
            <a:r>
              <a:rPr lang="en-US" altLang="en-US" sz="1200" dirty="0" smtClean="0">
                <a:ea typeface="Open Sans" charset="0"/>
                <a:cs typeface="Open Sans" charset="0"/>
              </a:rPr>
              <a:t>guiding principles and practices underlying the social fabric of a business. </a:t>
            </a:r>
            <a:r>
              <a:rPr lang="en-US" altLang="en-US" sz="1200" dirty="0" smtClean="0">
                <a:solidFill>
                  <a:schemeClr val="accent3"/>
                </a:solidFill>
                <a:ea typeface="Open Sans" charset="0"/>
                <a:cs typeface="Open Sans" charset="0"/>
              </a:rPr>
              <a:t>Healthy conscious cultures connect the stakeholders to each other and to the company’s purpose, people and processes.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3"/>
              </a:solidFill>
              <a:ea typeface="Open Sans" charset="0"/>
              <a:cs typeface="Open Sans" charset="0"/>
            </a:endParaRPr>
          </a:p>
          <a:p>
            <a:pPr marL="38587" indent="0">
              <a:buNone/>
            </a:pPr>
            <a:r>
              <a:rPr lang="en-US" sz="1200" dirty="0" smtClean="0"/>
              <a:t>What does that mean? </a:t>
            </a:r>
          </a:p>
          <a:p>
            <a:r>
              <a:rPr lang="en-US" sz="1200" dirty="0" smtClean="0"/>
              <a:t>A conscious culture embodies the espoused values and principles upheld by the company. </a:t>
            </a:r>
          </a:p>
          <a:p>
            <a:r>
              <a:rPr lang="en-US" sz="1200" dirty="0" smtClean="0"/>
              <a:t>A conscious culture fosters love, care, trust between all company stakeholders.</a:t>
            </a:r>
          </a:p>
          <a:p>
            <a:pPr marL="38587" indent="0">
              <a:buNone/>
            </a:pPr>
            <a:endParaRPr lang="en-US" sz="1200" dirty="0" smtClean="0"/>
          </a:p>
          <a:p>
            <a:pPr marL="38587" indent="0">
              <a:buNone/>
            </a:pPr>
            <a:r>
              <a:rPr lang="en-US" sz="1200" dirty="0" smtClean="0"/>
              <a:t>Example: </a:t>
            </a:r>
          </a:p>
          <a:p>
            <a:r>
              <a:rPr lang="en-US" sz="1200" dirty="0" smtClean="0"/>
              <a:t>Barry </a:t>
            </a:r>
            <a:r>
              <a:rPr lang="en-US" sz="1200" dirty="0" err="1" smtClean="0"/>
              <a:t>Wehmiller</a:t>
            </a:r>
            <a:r>
              <a:rPr lang="en-US" sz="1200" dirty="0" smtClean="0"/>
              <a:t>- Everyone in the workforce is someone’s precious child</a:t>
            </a:r>
          </a:p>
          <a:p>
            <a:pPr marL="38587" indent="0">
              <a:buNone/>
            </a:pPr>
            <a:endParaRPr lang="en-US" sz="1200" dirty="0" smtClean="0"/>
          </a:p>
          <a:p>
            <a:pPr marL="38587" indent="0">
              <a:buNone/>
            </a:pPr>
            <a:r>
              <a:rPr lang="en-US" sz="1200" dirty="0" smtClean="0"/>
              <a:t>Why is it important?</a:t>
            </a:r>
          </a:p>
          <a:p>
            <a:r>
              <a:rPr lang="en-US" sz="1200" dirty="0" smtClean="0"/>
              <a:t>The health of the organization is dependent on culture. </a:t>
            </a:r>
            <a:br>
              <a:rPr lang="en-US" sz="1200" dirty="0" smtClean="0"/>
            </a:br>
            <a:r>
              <a:rPr lang="en-US" sz="1200" dirty="0" smtClean="0"/>
              <a:t>The culture determines assumptions and behaviors of the stakeholders which those behaviors drive the results of the company.</a:t>
            </a:r>
          </a:p>
          <a:p>
            <a:pPr marL="38587" indent="0">
              <a:buNone/>
            </a:pPr>
            <a:endParaRPr lang="en-US" sz="1200" dirty="0" smtClean="0"/>
          </a:p>
          <a:p>
            <a:r>
              <a:rPr lang="en-US" sz="1200" dirty="0" smtClean="0"/>
              <a:t>Example: </a:t>
            </a:r>
            <a:br>
              <a:rPr lang="en-US" sz="1200" dirty="0" smtClean="0"/>
            </a:br>
            <a:r>
              <a:rPr lang="en-US" sz="1200" dirty="0" smtClean="0"/>
              <a:t>Nordstrom Rules- only one. Use good judgement at all times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4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5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5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15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8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2" y="5229928"/>
            <a:ext cx="8724275" cy="824458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873" y="6054386"/>
            <a:ext cx="8724275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257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2425" y="2077413"/>
            <a:ext cx="6400800" cy="1924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494" y="1295402"/>
            <a:ext cx="6777317" cy="45372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7050" y="169154"/>
            <a:ext cx="8725782" cy="654576"/>
          </a:xfrm>
        </p:spPr>
        <p:txBody>
          <a:bodyPr>
            <a:normAutofit/>
          </a:bodyPr>
          <a:lstStyle>
            <a:lvl1pPr>
              <a:defRPr sz="2701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17050" y="823731"/>
            <a:ext cx="8725782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257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 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8691" y="6356353"/>
            <a:ext cx="90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0531" y="6356353"/>
            <a:ext cx="5830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50" y="6356353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7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97388" y="22449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7623" y="6040422"/>
            <a:ext cx="350215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7" y="224495"/>
            <a:ext cx="1332156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6EC7-E5F0-BC40-8868-B41D8CFDDED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2BA5-010B-544B-96EE-F843A0315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3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050" y="169154"/>
            <a:ext cx="8725782" cy="654576"/>
          </a:xfrm>
        </p:spPr>
        <p:txBody>
          <a:bodyPr>
            <a:normAutofit/>
          </a:bodyPr>
          <a:lstStyle>
            <a:lvl1pPr>
              <a:defRPr sz="2701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4" y="1460502"/>
            <a:ext cx="6777317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17050" y="823731"/>
            <a:ext cx="8725782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257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 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38691" y="6356353"/>
            <a:ext cx="90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0531" y="6356353"/>
            <a:ext cx="5830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50" y="6356353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79" y="3296871"/>
            <a:ext cx="8277726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7" y="4042351"/>
            <a:ext cx="6637467" cy="48768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57244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48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73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974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6218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4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7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94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9179" y="3296871"/>
            <a:ext cx="8277726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258647" y="4042351"/>
            <a:ext cx="6637467" cy="48768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57244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48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73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974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6218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4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7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94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20980" y="1284923"/>
            <a:ext cx="4279392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252" y="1284924"/>
            <a:ext cx="4297680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7050" y="169154"/>
            <a:ext cx="8725782" cy="654576"/>
          </a:xfrm>
        </p:spPr>
        <p:txBody>
          <a:bodyPr>
            <a:normAutofit/>
          </a:bodyPr>
          <a:lstStyle>
            <a:lvl1pPr>
              <a:defRPr sz="2701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17050" y="823731"/>
            <a:ext cx="8725782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257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 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38691" y="6356353"/>
            <a:ext cx="90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0531" y="6356353"/>
            <a:ext cx="5830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50" y="6356353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" y="1367442"/>
            <a:ext cx="4286380" cy="434519"/>
          </a:xfrm>
        </p:spPr>
        <p:txBody>
          <a:bodyPr anchor="t"/>
          <a:lstStyle>
            <a:lvl1pPr marL="0" indent="0">
              <a:buNone/>
              <a:defRPr sz="1350" b="1">
                <a:solidFill>
                  <a:schemeClr val="accent6"/>
                </a:solidFill>
              </a:defRPr>
            </a:lvl1pPr>
            <a:lvl2pPr marL="257244" indent="0">
              <a:buNone/>
              <a:defRPr sz="1125" b="1"/>
            </a:lvl2pPr>
            <a:lvl3pPr marL="514487" indent="0">
              <a:buNone/>
              <a:defRPr sz="1013" b="1"/>
            </a:lvl3pPr>
            <a:lvl4pPr marL="771731" indent="0">
              <a:buNone/>
              <a:defRPr sz="900" b="1"/>
            </a:lvl4pPr>
            <a:lvl5pPr marL="1028974" indent="0">
              <a:buNone/>
              <a:defRPr sz="900" b="1"/>
            </a:lvl5pPr>
            <a:lvl6pPr marL="1286218" indent="0">
              <a:buNone/>
              <a:defRPr sz="900" b="1"/>
            </a:lvl6pPr>
            <a:lvl7pPr marL="1543461" indent="0">
              <a:buNone/>
              <a:defRPr sz="900" b="1"/>
            </a:lvl7pPr>
            <a:lvl8pPr marL="1800705" indent="0">
              <a:buNone/>
              <a:defRPr sz="900" b="1"/>
            </a:lvl8pPr>
            <a:lvl9pPr marL="2057949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981" y="1924612"/>
            <a:ext cx="4278697" cy="4222188"/>
          </a:xfrm>
        </p:spPr>
        <p:txBody>
          <a:bodyPr/>
          <a:lstStyle>
            <a:lvl1pPr>
              <a:defRPr sz="1350">
                <a:solidFill>
                  <a:schemeClr val="accent6"/>
                </a:solidFill>
              </a:defRPr>
            </a:lvl1pPr>
            <a:lvl2pPr>
              <a:defRPr sz="1125">
                <a:solidFill>
                  <a:schemeClr val="accent6"/>
                </a:solidFill>
              </a:defRPr>
            </a:lvl2pPr>
            <a:lvl3pPr>
              <a:defRPr sz="1013">
                <a:solidFill>
                  <a:schemeClr val="accent6"/>
                </a:solidFill>
              </a:defRPr>
            </a:lvl3pPr>
            <a:lvl4pPr>
              <a:defRPr sz="900">
                <a:solidFill>
                  <a:schemeClr val="accent6"/>
                </a:solidFill>
              </a:defRPr>
            </a:lvl4pPr>
            <a:lvl5pPr>
              <a:defRPr sz="900">
                <a:solidFill>
                  <a:schemeClr val="accent6"/>
                </a:solidFill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3252" y="1367442"/>
            <a:ext cx="4297680" cy="434519"/>
          </a:xfrm>
        </p:spPr>
        <p:txBody>
          <a:bodyPr anchor="t"/>
          <a:lstStyle>
            <a:lvl1pPr marL="0" indent="0">
              <a:buNone/>
              <a:defRPr sz="1350" b="1">
                <a:solidFill>
                  <a:schemeClr val="accent6"/>
                </a:solidFill>
              </a:defRPr>
            </a:lvl1pPr>
            <a:lvl2pPr marL="257244" indent="0">
              <a:buNone/>
              <a:defRPr sz="1125" b="1"/>
            </a:lvl2pPr>
            <a:lvl3pPr marL="514487" indent="0">
              <a:buNone/>
              <a:defRPr sz="1013" b="1"/>
            </a:lvl3pPr>
            <a:lvl4pPr marL="771731" indent="0">
              <a:buNone/>
              <a:defRPr sz="900" b="1"/>
            </a:lvl4pPr>
            <a:lvl5pPr marL="1028974" indent="0">
              <a:buNone/>
              <a:defRPr sz="900" b="1"/>
            </a:lvl5pPr>
            <a:lvl6pPr marL="1286218" indent="0">
              <a:buNone/>
              <a:defRPr sz="900" b="1"/>
            </a:lvl6pPr>
            <a:lvl7pPr marL="1543461" indent="0">
              <a:buNone/>
              <a:defRPr sz="900" b="1"/>
            </a:lvl7pPr>
            <a:lvl8pPr marL="1800705" indent="0">
              <a:buNone/>
              <a:defRPr sz="900" b="1"/>
            </a:lvl8pPr>
            <a:lvl9pPr marL="2057949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3252" y="1924612"/>
            <a:ext cx="4297680" cy="4222188"/>
          </a:xfrm>
        </p:spPr>
        <p:txBody>
          <a:bodyPr/>
          <a:lstStyle>
            <a:lvl1pPr>
              <a:defRPr sz="1350">
                <a:solidFill>
                  <a:schemeClr val="accent6"/>
                </a:solidFill>
              </a:defRPr>
            </a:lvl1pPr>
            <a:lvl2pPr>
              <a:defRPr sz="1125">
                <a:solidFill>
                  <a:schemeClr val="accent6"/>
                </a:solidFill>
              </a:defRPr>
            </a:lvl2pPr>
            <a:lvl3pPr>
              <a:defRPr sz="1013">
                <a:solidFill>
                  <a:schemeClr val="accent6"/>
                </a:solidFill>
              </a:defRPr>
            </a:lvl3pPr>
            <a:lvl4pPr>
              <a:defRPr sz="900">
                <a:solidFill>
                  <a:schemeClr val="accent6"/>
                </a:solidFill>
              </a:defRPr>
            </a:lvl4pPr>
            <a:lvl5pPr>
              <a:defRPr sz="900">
                <a:solidFill>
                  <a:schemeClr val="accent6"/>
                </a:solidFill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17050" y="169154"/>
            <a:ext cx="8725782" cy="654576"/>
          </a:xfrm>
        </p:spPr>
        <p:txBody>
          <a:bodyPr>
            <a:normAutofit/>
          </a:bodyPr>
          <a:lstStyle>
            <a:lvl1pPr>
              <a:defRPr sz="2701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17050" y="823731"/>
            <a:ext cx="8725782" cy="54371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257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 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938691" y="6356353"/>
            <a:ext cx="90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990531" y="6356353"/>
            <a:ext cx="5830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17050" y="6356353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7050" y="169154"/>
            <a:ext cx="8725782" cy="654576"/>
          </a:xfrm>
        </p:spPr>
        <p:txBody>
          <a:bodyPr>
            <a:normAutofit/>
          </a:bodyPr>
          <a:lstStyle>
            <a:lvl1pPr>
              <a:defRPr sz="2701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17050" y="823731"/>
            <a:ext cx="8725782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257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 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38691" y="6356353"/>
            <a:ext cx="90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0531" y="6356353"/>
            <a:ext cx="5830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50" y="6356353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97388" y="2244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49097" y="224495"/>
            <a:ext cx="13321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05573" y="601887"/>
            <a:ext cx="3562257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5" y="856527"/>
            <a:ext cx="3090440" cy="5150734"/>
          </a:xfrm>
        </p:spPr>
        <p:txBody>
          <a:bodyPr/>
          <a:lstStyle>
            <a:lvl1pPr>
              <a:defRPr sz="1350"/>
            </a:lvl1pPr>
            <a:lvl2pPr>
              <a:defRPr sz="1238"/>
            </a:lvl2pPr>
            <a:lvl3pPr>
              <a:defRPr sz="1125"/>
            </a:lvl3pPr>
            <a:lvl4pPr>
              <a:defRPr sz="1013"/>
            </a:lvl4pPr>
            <a:lvl5pPr>
              <a:defRPr sz="900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9"/>
            <a:ext cx="3493664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8"/>
            <a:ext cx="3304572" cy="1463153"/>
          </a:xfrm>
        </p:spPr>
        <p:txBody>
          <a:bodyPr anchor="b">
            <a:normAutofit/>
          </a:bodyPr>
          <a:lstStyle>
            <a:lvl1pPr algn="l">
              <a:defRPr sz="1575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4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6"/>
                </a:solidFill>
              </a:defRPr>
            </a:lvl1pPr>
            <a:lvl2pPr marL="257244" indent="0">
              <a:buNone/>
              <a:defRPr sz="675"/>
            </a:lvl2pPr>
            <a:lvl3pPr marL="514487" indent="0">
              <a:buNone/>
              <a:defRPr sz="563"/>
            </a:lvl3pPr>
            <a:lvl4pPr marL="771731" indent="0">
              <a:buNone/>
              <a:defRPr sz="506"/>
            </a:lvl4pPr>
            <a:lvl5pPr marL="1028974" indent="0">
              <a:buNone/>
              <a:defRPr sz="506"/>
            </a:lvl5pPr>
            <a:lvl6pPr marL="1286218" indent="0">
              <a:buNone/>
              <a:defRPr sz="506"/>
            </a:lvl6pPr>
            <a:lvl7pPr marL="1543461" indent="0">
              <a:buNone/>
              <a:defRPr sz="506"/>
            </a:lvl7pPr>
            <a:lvl8pPr marL="1800705" indent="0">
              <a:buNone/>
              <a:defRPr sz="506"/>
            </a:lvl8pPr>
            <a:lvl9pPr marL="2057949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905573" y="601887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10" y="693795"/>
            <a:ext cx="3359623" cy="5468112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257244" indent="0">
              <a:buNone/>
              <a:defRPr sz="1575"/>
            </a:lvl2pPr>
            <a:lvl3pPr marL="514487" indent="0">
              <a:buNone/>
              <a:defRPr sz="1350"/>
            </a:lvl3pPr>
            <a:lvl4pPr marL="771731" indent="0">
              <a:buNone/>
              <a:defRPr sz="1125"/>
            </a:lvl4pPr>
            <a:lvl5pPr marL="1028974" indent="0">
              <a:buNone/>
              <a:defRPr sz="1125"/>
            </a:lvl5pPr>
            <a:lvl6pPr marL="1286218" indent="0">
              <a:buNone/>
              <a:defRPr sz="1125"/>
            </a:lvl6pPr>
            <a:lvl7pPr marL="1543461" indent="0">
              <a:buNone/>
              <a:defRPr sz="1125"/>
            </a:lvl7pPr>
            <a:lvl8pPr marL="1800705" indent="0">
              <a:buNone/>
              <a:defRPr sz="1125"/>
            </a:lvl8pPr>
            <a:lvl9pPr marL="2057949" indent="0">
              <a:buNone/>
              <a:defRPr sz="112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315277" y="-36576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1575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1" y="4133092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rgbClr val="424242"/>
                </a:solidFill>
              </a:defRPr>
            </a:lvl1pPr>
            <a:lvl2pPr marL="257244" indent="0">
              <a:buNone/>
              <a:defRPr sz="675"/>
            </a:lvl2pPr>
            <a:lvl3pPr marL="514487" indent="0">
              <a:buNone/>
              <a:defRPr sz="563"/>
            </a:lvl3pPr>
            <a:lvl4pPr marL="771731" indent="0">
              <a:buNone/>
              <a:defRPr sz="506"/>
            </a:lvl4pPr>
            <a:lvl5pPr marL="1028974" indent="0">
              <a:buNone/>
              <a:defRPr sz="506"/>
            </a:lvl5pPr>
            <a:lvl6pPr marL="1286218" indent="0">
              <a:buNone/>
              <a:defRPr sz="506"/>
            </a:lvl6pPr>
            <a:lvl7pPr marL="1543461" indent="0">
              <a:buNone/>
              <a:defRPr sz="506"/>
            </a:lvl7pPr>
            <a:lvl8pPr marL="1800705" indent="0">
              <a:buNone/>
              <a:defRPr sz="506"/>
            </a:lvl8pPr>
            <a:lvl9pPr marL="2057949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938691" y="6356353"/>
            <a:ext cx="90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0531" y="6356353"/>
            <a:ext cx="5830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50" y="6356353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825" y="235565"/>
            <a:ext cx="3134541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825" y="1078994"/>
            <a:ext cx="8536623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930930" y="6365877"/>
            <a:ext cx="1051560" cy="32004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3493" y="6356353"/>
            <a:ext cx="90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5454" y="6356353"/>
            <a:ext cx="5321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5824" y="6356353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  <p:sldLayoutId id="2147483777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514487" rtl="0" eaLnBrk="1" latinLnBrk="0" hangingPunct="1">
        <a:spcBef>
          <a:spcPct val="0"/>
        </a:spcBef>
        <a:buNone/>
        <a:defRPr sz="2251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2933" indent="-154346" algn="l" defTabSz="514487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360141" indent="-154346" algn="l" defTabSz="514487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238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514487" indent="-128622" algn="l" defTabSz="514487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125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632819" indent="-128622" algn="l" defTabSz="514487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013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746006" indent="-128622" algn="l" defTabSz="514487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9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854049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6pPr>
      <a:lvl7pPr marL="967236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7pPr>
      <a:lvl8pPr marL="1080423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8pPr>
      <a:lvl9pPr marL="1193610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244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487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731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974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6218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461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705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949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entm.ag/2cwfxYr" TargetMode="External"/><Relationship Id="rId3" Type="http://schemas.openxmlformats.org/officeDocument/2006/relationships/hyperlink" Target="http://bit.ly/2cx6BA0" TargetMode="External"/><Relationship Id="rId7" Type="http://schemas.openxmlformats.org/officeDocument/2006/relationships/hyperlink" Target="http://rajsisodia.com/" TargetMode="External"/><Relationship Id="rId2" Type="http://schemas.openxmlformats.org/officeDocument/2006/relationships/hyperlink" Target="http://www.consciouscapitalism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bit.ly/2cnAsb5" TargetMode="External"/><Relationship Id="rId11" Type="http://schemas.openxmlformats.org/officeDocument/2006/relationships/hyperlink" Target="mailto:mark.Kovacevich@improving.com" TargetMode="External"/><Relationship Id="rId5" Type="http://schemas.openxmlformats.org/officeDocument/2006/relationships/hyperlink" Target="http://amzn.to/2cx1os2" TargetMode="External"/><Relationship Id="rId10" Type="http://schemas.openxmlformats.org/officeDocument/2006/relationships/hyperlink" Target="http://bit.ly/2cYgSDy" TargetMode="External"/><Relationship Id="rId4" Type="http://schemas.openxmlformats.org/officeDocument/2006/relationships/hyperlink" Target="http://amzn.to/29r1s9i" TargetMode="External"/><Relationship Id="rId9" Type="http://schemas.openxmlformats.org/officeDocument/2006/relationships/hyperlink" Target="http://bit.ly/1H6Zp1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 Kovacevich, President Improving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Purpose Beyond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390" y="235565"/>
            <a:ext cx="3134541" cy="602635"/>
          </a:xfrm>
        </p:spPr>
        <p:txBody>
          <a:bodyPr>
            <a:normAutofit fontScale="90000"/>
          </a:bodyPr>
          <a:lstStyle/>
          <a:p>
            <a:r>
              <a:rPr lang="en-US" dirty="0"/>
              <a:t>Conscious Capitalism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24" y="1349437"/>
            <a:ext cx="8536623" cy="5006916"/>
          </a:xfrm>
        </p:spPr>
        <p:txBody>
          <a:bodyPr>
            <a:normAutofit/>
          </a:bodyPr>
          <a:lstStyle/>
          <a:p>
            <a:pPr marL="38587" indent="0">
              <a:buNone/>
            </a:pPr>
            <a:r>
              <a:rPr lang="en-US" altLang="en-US" sz="2400" b="1" u="sng" dirty="0" smtClean="0">
                <a:solidFill>
                  <a:srgbClr val="2F6D68"/>
                </a:solidFill>
                <a:ea typeface="Open Sans Extrabold" charset="0"/>
                <a:cs typeface="Open Sans Extrabold" charset="0"/>
                <a:sym typeface="Helvetica Neue Thin" charset="0"/>
              </a:rPr>
              <a:t>Purpose</a:t>
            </a:r>
            <a:r>
              <a:rPr lang="en-US" altLang="en-US" sz="2400" b="1" dirty="0">
                <a:solidFill>
                  <a:srgbClr val="2F6D68"/>
                </a:solidFill>
                <a:ea typeface="Open Sans" charset="0"/>
                <a:cs typeface="Open Sans" charset="0"/>
                <a:sym typeface="Helvetica Neue Thin" charset="0"/>
              </a:rPr>
              <a:t>: </a:t>
            </a:r>
            <a:r>
              <a:rPr lang="en-US" altLang="en-US" sz="2400" dirty="0">
                <a:ea typeface="Open Sans" charset="0"/>
                <a:cs typeface="Open Sans" charset="0"/>
              </a:rPr>
              <a:t>Energize stakeholders around a higher purpose </a:t>
            </a:r>
            <a:r>
              <a:rPr lang="en-US" altLang="en-US" sz="2400" dirty="0" smtClean="0">
                <a:ea typeface="Open Sans" charset="0"/>
                <a:cs typeface="Open Sans" charset="0"/>
              </a:rPr>
              <a:t>while maintaining the essential ingredient of profitability.</a:t>
            </a:r>
          </a:p>
          <a:p>
            <a:pPr marL="38587" indent="0">
              <a:buNone/>
            </a:pPr>
            <a:endParaRPr lang="en-US" altLang="en-US" sz="2400" dirty="0">
              <a:ea typeface="Open Sans" charset="0"/>
              <a:cs typeface="Open Sans" charset="0"/>
            </a:endParaRPr>
          </a:p>
          <a:p>
            <a:pPr marL="38587" indent="0">
              <a:buNone/>
            </a:pPr>
            <a:r>
              <a:rPr lang="en-US" altLang="en-US" sz="2400" b="1" u="sng" dirty="0">
                <a:solidFill>
                  <a:srgbClr val="47A1C4"/>
                </a:solidFill>
                <a:ea typeface="Open Sans Extrabold" charset="0"/>
                <a:cs typeface="Open Sans Extrabold" charset="0"/>
                <a:sym typeface="Helvetica Neue Thin" charset="0"/>
              </a:rPr>
              <a:t>Culture</a:t>
            </a:r>
            <a:r>
              <a:rPr lang="en-US" altLang="en-US" sz="2400" dirty="0">
                <a:solidFill>
                  <a:srgbClr val="47A1C4"/>
                </a:solidFill>
                <a:ea typeface="Open Sans" charset="0"/>
                <a:cs typeface="Open Sans" charset="0"/>
                <a:sym typeface="Helvetica Neue Thin" charset="0"/>
              </a:rPr>
              <a:t>: </a:t>
            </a:r>
            <a:r>
              <a:rPr lang="en-US" altLang="en-US" sz="2400" dirty="0" smtClean="0">
                <a:ea typeface="Open Sans" charset="0"/>
                <a:cs typeface="Open Sans" charset="0"/>
              </a:rPr>
              <a:t>Connect stakeholders to each other and the company’s purpose</a:t>
            </a:r>
            <a:r>
              <a:rPr lang="en-US" altLang="en-US" sz="2400" dirty="0">
                <a:ea typeface="Open Sans" charset="0"/>
                <a:cs typeface="Open Sans" charset="0"/>
              </a:rPr>
              <a:t> </a:t>
            </a:r>
            <a:r>
              <a:rPr lang="en-US" altLang="en-US" sz="2400" dirty="0" smtClean="0">
                <a:ea typeface="Open Sans" charset="0"/>
                <a:cs typeface="Open Sans" charset="0"/>
              </a:rPr>
              <a:t>through shared values inherent in the people, processes, </a:t>
            </a:r>
            <a:r>
              <a:rPr lang="en-US" altLang="en-US" sz="2400" dirty="0">
                <a:ea typeface="Open Sans" charset="0"/>
                <a:cs typeface="Open Sans" charset="0"/>
              </a:rPr>
              <a:t>and practices </a:t>
            </a:r>
            <a:r>
              <a:rPr lang="en-US" altLang="en-US" sz="2400" dirty="0" smtClean="0">
                <a:ea typeface="Open Sans" charset="0"/>
                <a:cs typeface="Open Sans" charset="0"/>
              </a:rPr>
              <a:t>of the business</a:t>
            </a:r>
            <a:r>
              <a:rPr lang="en-US" altLang="en-US" sz="2400" dirty="0">
                <a:ea typeface="Open Sans" charset="0"/>
                <a:cs typeface="Open Sans" charset="0"/>
              </a:rPr>
              <a:t>. </a:t>
            </a:r>
            <a:endParaRPr lang="en-US" altLang="en-US" sz="2400" dirty="0" smtClean="0">
              <a:ea typeface="Open Sans" charset="0"/>
              <a:cs typeface="Open Sans" charset="0"/>
            </a:endParaRPr>
          </a:p>
          <a:p>
            <a:pPr marL="38587" indent="0">
              <a:buNone/>
            </a:pPr>
            <a:endParaRPr lang="en-US" sz="2400" b="1" u="sng" dirty="0">
              <a:solidFill>
                <a:schemeClr val="accent4"/>
              </a:solidFill>
              <a:ea typeface="Open Sans Extrabold" charset="0"/>
              <a:cs typeface="Open Sans Extrabold" charset="0"/>
              <a:sym typeface="Helvetica Neue Thin" charset="0"/>
            </a:endParaRPr>
          </a:p>
          <a:p>
            <a:pPr marL="38587" indent="0">
              <a:buNone/>
            </a:pPr>
            <a:r>
              <a:rPr lang="en-US" sz="2400" b="1" u="sng" dirty="0" smtClean="0">
                <a:solidFill>
                  <a:srgbClr val="C1372B"/>
                </a:solidFill>
                <a:ea typeface="Open Sans Extrabold" charset="0"/>
                <a:cs typeface="Open Sans Extrabold" charset="0"/>
                <a:sym typeface="Helvetica Neue Thin" charset="0"/>
              </a:rPr>
              <a:t>Leadership</a:t>
            </a:r>
            <a:r>
              <a:rPr lang="en-US" sz="2400" dirty="0">
                <a:solidFill>
                  <a:srgbClr val="C1372B"/>
                </a:solidFill>
                <a:ea typeface="Open Sans" charset="0"/>
                <a:cs typeface="Open Sans" charset="0"/>
                <a:sym typeface="Helvetica Neue Thin" charset="0"/>
              </a:rPr>
              <a:t>: </a:t>
            </a:r>
            <a:r>
              <a:rPr lang="en-US" sz="2400" dirty="0">
                <a:ea typeface="Open Sans" charset="0"/>
                <a:cs typeface="Open Sans" charset="0"/>
                <a:sym typeface="Helvetica Neue Thin" charset="0"/>
              </a:rPr>
              <a:t>P</a:t>
            </a:r>
            <a:r>
              <a:rPr lang="en-US" sz="2400" dirty="0" smtClean="0">
                <a:ea typeface="Open Sans" charset="0"/>
                <a:cs typeface="Open Sans" charset="0"/>
              </a:rPr>
              <a:t>urposefully </a:t>
            </a:r>
            <a:r>
              <a:rPr lang="en-US" sz="2400" dirty="0">
                <a:ea typeface="Open Sans" charset="0"/>
                <a:cs typeface="Open Sans" charset="0"/>
              </a:rPr>
              <a:t>cultivate </a:t>
            </a:r>
            <a:r>
              <a:rPr lang="en-US" sz="2400" dirty="0" smtClean="0">
                <a:ea typeface="Open Sans" charset="0"/>
                <a:cs typeface="Open Sans" charset="0"/>
              </a:rPr>
              <a:t>an </a:t>
            </a:r>
            <a:r>
              <a:rPr lang="en-US" sz="2400" dirty="0">
                <a:ea typeface="Open Sans" charset="0"/>
                <a:cs typeface="Open Sans" charset="0"/>
              </a:rPr>
              <a:t>environment of </a:t>
            </a:r>
            <a:r>
              <a:rPr lang="en-US" sz="2400" dirty="0" smtClean="0">
                <a:ea typeface="Open Sans" charset="0"/>
                <a:cs typeface="Open Sans" charset="0"/>
              </a:rPr>
              <a:t>trust, care and service for the entire business ecosystem.</a:t>
            </a:r>
            <a:endParaRPr lang="en-US" sz="2400" dirty="0">
              <a:solidFill>
                <a:schemeClr val="accent3"/>
              </a:solidFill>
              <a:ea typeface="Open Sans" charset="0"/>
              <a:cs typeface="Open Sans" charset="0"/>
            </a:endParaRPr>
          </a:p>
          <a:p>
            <a:pPr marL="38587" indent="0">
              <a:buNone/>
            </a:pPr>
            <a:endParaRPr lang="en-US" sz="2400" b="1" u="sng" dirty="0" smtClean="0">
              <a:solidFill>
                <a:schemeClr val="accent2"/>
              </a:solidFill>
              <a:ea typeface="Open Sans Extrabold" charset="0"/>
              <a:cs typeface="Open Sans Extrabold" charset="0"/>
              <a:sym typeface="Helvetica Neue Thin" charset="0"/>
            </a:endParaRPr>
          </a:p>
          <a:p>
            <a:pPr marL="38587" indent="0">
              <a:buNone/>
            </a:pPr>
            <a:r>
              <a:rPr lang="en-US" sz="2400" b="1" u="sng" dirty="0" smtClean="0">
                <a:solidFill>
                  <a:srgbClr val="EE7F3E"/>
                </a:solidFill>
                <a:ea typeface="Open Sans Extrabold" charset="0"/>
                <a:cs typeface="Open Sans Extrabold" charset="0"/>
                <a:sym typeface="Helvetica Neue Thin" charset="0"/>
              </a:rPr>
              <a:t>Stakeholder</a:t>
            </a:r>
            <a:r>
              <a:rPr lang="en-US" sz="2400" b="1" dirty="0">
                <a:solidFill>
                  <a:srgbClr val="EE7F3E"/>
                </a:solidFill>
                <a:ea typeface="Open Sans" charset="0"/>
                <a:cs typeface="Open Sans" charset="0"/>
                <a:sym typeface="Helvetica Neue Thin" charset="0"/>
              </a:rPr>
              <a:t>: </a:t>
            </a:r>
            <a:r>
              <a:rPr lang="en-US" sz="2400" dirty="0" smtClean="0">
                <a:ea typeface="Open Sans" charset="0"/>
                <a:cs typeface="Open Sans" charset="0"/>
              </a:rPr>
              <a:t>Focus on stakeholders rather than shareholders and create value for all involved. </a:t>
            </a:r>
            <a:endParaRPr lang="en-US" sz="2400" dirty="0"/>
          </a:p>
          <a:p>
            <a:pPr marL="38587" indent="0">
              <a:buNone/>
            </a:pPr>
            <a:endParaRPr lang="en-US" sz="2000" dirty="0">
              <a:solidFill>
                <a:schemeClr val="accent3"/>
              </a:solidFill>
              <a:ea typeface="Open Sans" charset="0"/>
              <a:cs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7" y="235565"/>
            <a:ext cx="860594" cy="86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Need Personal Purpose Statement?</a:t>
            </a:r>
            <a:endParaRPr lang="en-US" dirty="0"/>
          </a:p>
        </p:txBody>
      </p:sp>
      <p:pic>
        <p:nvPicPr>
          <p:cNvPr id="8" name="Picture 2" descr="Image result for com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421" y="708774"/>
            <a:ext cx="6048248" cy="594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80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Attributes of a Purpose Statement</a:t>
            </a:r>
            <a:endParaRPr lang="en-US" dirty="0"/>
          </a:p>
        </p:txBody>
      </p:sp>
      <p:pic>
        <p:nvPicPr>
          <p:cNvPr id="4" name="Picture 3" descr="Image result for key elements of a purpose statemen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19" y="823730"/>
            <a:ext cx="5709644" cy="5871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85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Successful Purpose Statements</a:t>
            </a:r>
            <a:endParaRPr lang="en-US" dirty="0"/>
          </a:p>
        </p:txBody>
      </p:sp>
      <p:pic>
        <p:nvPicPr>
          <p:cNvPr id="6154" name="Picture 10" descr="Image result for oprah winfre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7"/>
          <a:stretch/>
        </p:blipFill>
        <p:spPr bwMode="auto">
          <a:xfrm>
            <a:off x="217050" y="932687"/>
            <a:ext cx="219456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richard bran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0" y="3985404"/>
            <a:ext cx="2220082" cy="22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4793" y="1002696"/>
            <a:ext cx="658866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be a teacher. And to be known for </a:t>
            </a:r>
            <a:endParaRPr lang="en-US" sz="2400" dirty="0" smtClean="0"/>
          </a:p>
          <a:p>
            <a:r>
              <a:rPr lang="en-US" sz="2400" dirty="0" smtClean="0"/>
              <a:t>inspiring </a:t>
            </a:r>
            <a:r>
              <a:rPr lang="en-US" sz="2400" dirty="0"/>
              <a:t>my </a:t>
            </a:r>
            <a:r>
              <a:rPr lang="en-US" sz="2400" dirty="0" smtClean="0"/>
              <a:t>students </a:t>
            </a:r>
            <a:r>
              <a:rPr lang="en-US" sz="2400" dirty="0"/>
              <a:t>to be more than they </a:t>
            </a:r>
            <a:endParaRPr lang="en-US" sz="2400" dirty="0" smtClean="0"/>
          </a:p>
          <a:p>
            <a:r>
              <a:rPr lang="en-US" sz="2400" dirty="0" smtClean="0"/>
              <a:t>thought </a:t>
            </a:r>
            <a:r>
              <a:rPr lang="en-US" sz="2400" dirty="0"/>
              <a:t>they could be.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Oprah </a:t>
            </a:r>
            <a:r>
              <a:rPr lang="en-US" sz="2400" dirty="0"/>
              <a:t>Winfrey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4793" y="4172115"/>
            <a:ext cx="643317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</a:t>
            </a:r>
            <a:r>
              <a:rPr lang="en-US" sz="2400" dirty="0"/>
              <a:t>have fun in </a:t>
            </a:r>
            <a:r>
              <a:rPr lang="en-US" sz="2400" dirty="0" smtClean="0"/>
              <a:t>my </a:t>
            </a:r>
            <a:r>
              <a:rPr lang="en-US" sz="2400" dirty="0"/>
              <a:t>journey through life </a:t>
            </a:r>
            <a:r>
              <a:rPr lang="en-US" sz="2400" dirty="0" smtClean="0"/>
              <a:t>and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learn from </a:t>
            </a:r>
            <a:r>
              <a:rPr lang="en-US" sz="2400" dirty="0" smtClean="0"/>
              <a:t>my </a:t>
            </a:r>
            <a:r>
              <a:rPr lang="en-US" sz="2400" dirty="0"/>
              <a:t>mistakes.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Richard </a:t>
            </a:r>
            <a:r>
              <a:rPr lang="en-US" sz="2400" dirty="0"/>
              <a:t>Branson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8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your Purpose?</a:t>
            </a:r>
            <a:endParaRPr lang="en-US" dirty="0"/>
          </a:p>
        </p:txBody>
      </p:sp>
      <p:pic>
        <p:nvPicPr>
          <p:cNvPr id="9218" name="Picture 2" descr="Image result for question mar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43" y="888521"/>
            <a:ext cx="5158596" cy="51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6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need a personal stakeholder model?</a:t>
            </a:r>
            <a:endParaRPr lang="en-US" dirty="0"/>
          </a:p>
        </p:txBody>
      </p:sp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2" y="1384446"/>
            <a:ext cx="7695878" cy="4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1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Attributes of a Personal Stakeholder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992" y="1130061"/>
            <a:ext cx="372409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Measurable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Impactful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Actionable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95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838" y="1538018"/>
            <a:ext cx="5317475" cy="4276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Successful Stakeholder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018"/>
            <a:ext cx="4295892" cy="42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your Personal Stakeholder Model?</a:t>
            </a:r>
            <a:endParaRPr lang="en-US" dirty="0"/>
          </a:p>
        </p:txBody>
      </p:sp>
      <p:pic>
        <p:nvPicPr>
          <p:cNvPr id="9218" name="Picture 2" descr="Image result for question mar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43" y="888521"/>
            <a:ext cx="5158596" cy="51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59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Next </a:t>
            </a:r>
            <a:r>
              <a:rPr lang="en-US" dirty="0" smtClean="0"/>
              <a:t>Steps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0" y="1766345"/>
            <a:ext cx="3488367" cy="34883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5456" y="3160700"/>
            <a:ext cx="44805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How do they align with your current employer?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How can you introduce conscious capitalism to you stakeholders?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What are some ways that you can measure your personal statement?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Read the book!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3654976" y="1733110"/>
            <a:ext cx="51369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 smtClean="0">
                <a:ea typeface="Open Sans" charset="0"/>
                <a:cs typeface="Open Sans" charset="0"/>
              </a:rPr>
              <a:t>Reflect on your purpose statement and stakeholder model</a:t>
            </a:r>
            <a:endParaRPr lang="en-US" altLang="en-US" sz="2800" dirty="0"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09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Beyond Profit</a:t>
            </a:r>
            <a:endParaRPr lang="en-US" dirty="0"/>
          </a:p>
        </p:txBody>
      </p:sp>
      <p:pic>
        <p:nvPicPr>
          <p:cNvPr id="3074" name="Picture 2" descr="Image result for purpose beyond prof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681" y="823730"/>
            <a:ext cx="9369244" cy="52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7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09" y="229229"/>
            <a:ext cx="8725782" cy="6545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History of Conscious Capitalism</a:t>
            </a:r>
            <a:endParaRPr lang="en-US" sz="2000" dirty="0"/>
          </a:p>
        </p:txBody>
      </p:sp>
      <p:grpSp>
        <p:nvGrpSpPr>
          <p:cNvPr id="18" name="Group 402"/>
          <p:cNvGrpSpPr>
            <a:grpSpLocks/>
          </p:cNvGrpSpPr>
          <p:nvPr/>
        </p:nvGrpSpPr>
        <p:grpSpPr bwMode="auto">
          <a:xfrm>
            <a:off x="1135629" y="1570750"/>
            <a:ext cx="1364156" cy="1697146"/>
            <a:chOff x="315881" y="300053"/>
            <a:chExt cx="2427824" cy="3015295"/>
          </a:xfrm>
        </p:grpSpPr>
        <p:sp>
          <p:nvSpPr>
            <p:cNvPr id="19" name="Shape 400"/>
            <p:cNvSpPr>
              <a:spLocks noChangeArrowheads="1"/>
            </p:cNvSpPr>
            <p:nvPr/>
          </p:nvSpPr>
          <p:spPr bwMode="auto">
            <a:xfrm>
              <a:off x="315881" y="300053"/>
              <a:ext cx="2427824" cy="196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entury Gothic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en-US" sz="800" b="1" dirty="0" smtClean="0">
                  <a:solidFill>
                    <a:srgbClr val="58595A"/>
                  </a:solidFill>
                  <a:ea typeface="Helvetica Neue" charset="0"/>
                  <a:cs typeface="Helvetica Neue" charset="0"/>
                  <a:sym typeface="Helvetica Neue" charset="0"/>
                </a:rPr>
                <a:t>Firms of Endearment Written</a:t>
              </a:r>
            </a:p>
          </p:txBody>
        </p:sp>
        <p:sp>
          <p:nvSpPr>
            <p:cNvPr id="20" name="Shape 401"/>
            <p:cNvSpPr>
              <a:spLocks noChangeShapeType="1"/>
            </p:cNvSpPr>
            <p:nvPr/>
          </p:nvSpPr>
          <p:spPr bwMode="auto">
            <a:xfrm flipV="1">
              <a:off x="322795" y="644545"/>
              <a:ext cx="1" cy="2670803"/>
            </a:xfrm>
            <a:prstGeom prst="line">
              <a:avLst/>
            </a:prstGeom>
            <a:noFill/>
            <a:ln w="38100">
              <a:solidFill>
                <a:srgbClr val="006AAA"/>
              </a:solidFill>
              <a:miter lim="400000"/>
              <a:headEnd type="oval" w="med" len="med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1" name="Group 405"/>
          <p:cNvGrpSpPr>
            <a:grpSpLocks/>
          </p:cNvGrpSpPr>
          <p:nvPr/>
        </p:nvGrpSpPr>
        <p:grpSpPr bwMode="auto">
          <a:xfrm>
            <a:off x="2595306" y="1917078"/>
            <a:ext cx="1263883" cy="1352539"/>
            <a:chOff x="324561" y="275509"/>
            <a:chExt cx="2246295" cy="2404423"/>
          </a:xfrm>
        </p:grpSpPr>
        <p:sp>
          <p:nvSpPr>
            <p:cNvPr id="22" name="Shape 403"/>
            <p:cNvSpPr>
              <a:spLocks noChangeArrowheads="1"/>
            </p:cNvSpPr>
            <p:nvPr/>
          </p:nvSpPr>
          <p:spPr bwMode="auto">
            <a:xfrm>
              <a:off x="324561" y="275509"/>
              <a:ext cx="2246295" cy="393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entury Gothic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en-US" sz="800" b="1" dirty="0" smtClean="0">
                  <a:solidFill>
                    <a:srgbClr val="58595A"/>
                  </a:solidFill>
                  <a:ea typeface="Helvetica Neue" charset="0"/>
                  <a:cs typeface="Helvetica Neue" charset="0"/>
                  <a:sym typeface="Helvetica Neue" charset="0"/>
                </a:rPr>
                <a:t>Conscious Capitalism, </a:t>
              </a:r>
              <a:r>
                <a:rPr lang="en-US" altLang="en-US" sz="800" b="1" dirty="0" err="1" smtClean="0">
                  <a:solidFill>
                    <a:srgbClr val="58595A"/>
                  </a:solidFill>
                  <a:ea typeface="Helvetica Neue" charset="0"/>
                  <a:cs typeface="Helvetica Neue" charset="0"/>
                  <a:sym typeface="Helvetica Neue" charset="0"/>
                </a:rPr>
                <a:t>Inc</a:t>
              </a:r>
              <a:r>
                <a:rPr lang="en-US" altLang="en-US" sz="800" b="1" dirty="0" smtClean="0">
                  <a:solidFill>
                    <a:srgbClr val="58595A"/>
                  </a:solidFill>
                  <a:ea typeface="Helvetica Neue" charset="0"/>
                  <a:cs typeface="Helvetica Neue" charset="0"/>
                  <a:sym typeface="Helvetica Neue" charset="0"/>
                </a:rPr>
                <a:t> Founded</a:t>
              </a:r>
            </a:p>
          </p:txBody>
        </p:sp>
        <p:sp>
          <p:nvSpPr>
            <p:cNvPr id="23" name="Shape 404"/>
            <p:cNvSpPr>
              <a:spLocks noChangeShapeType="1"/>
            </p:cNvSpPr>
            <p:nvPr/>
          </p:nvSpPr>
          <p:spPr bwMode="auto">
            <a:xfrm flipH="1">
              <a:off x="326448" y="851849"/>
              <a:ext cx="1" cy="1828083"/>
            </a:xfrm>
            <a:prstGeom prst="line">
              <a:avLst/>
            </a:prstGeom>
            <a:noFill/>
            <a:ln w="38100">
              <a:solidFill>
                <a:srgbClr val="006AAA"/>
              </a:solidFill>
              <a:miter lim="400000"/>
              <a:headEnd type="triangle" w="med" len="sm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7" name="Group 411"/>
          <p:cNvGrpSpPr>
            <a:grpSpLocks/>
          </p:cNvGrpSpPr>
          <p:nvPr/>
        </p:nvGrpSpPr>
        <p:grpSpPr bwMode="auto">
          <a:xfrm>
            <a:off x="5486899" y="932614"/>
            <a:ext cx="1569340" cy="2333001"/>
            <a:chOff x="279966" y="48044"/>
            <a:chExt cx="2790327" cy="4145862"/>
          </a:xfrm>
        </p:grpSpPr>
        <p:sp>
          <p:nvSpPr>
            <p:cNvPr id="28" name="Shape 409"/>
            <p:cNvSpPr>
              <a:spLocks noChangeShapeType="1"/>
            </p:cNvSpPr>
            <p:nvPr/>
          </p:nvSpPr>
          <p:spPr bwMode="auto">
            <a:xfrm rot="60000">
              <a:off x="279966" y="391173"/>
              <a:ext cx="84062" cy="3802733"/>
            </a:xfrm>
            <a:prstGeom prst="line">
              <a:avLst/>
            </a:prstGeom>
            <a:noFill/>
            <a:ln w="38100">
              <a:solidFill>
                <a:srgbClr val="006AAA"/>
              </a:solidFill>
              <a:miter lim="400000"/>
              <a:headEnd type="triangle" w="med" len="sm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Shape 410"/>
            <p:cNvSpPr>
              <a:spLocks noChangeArrowheads="1"/>
            </p:cNvSpPr>
            <p:nvPr/>
          </p:nvSpPr>
          <p:spPr bwMode="auto">
            <a:xfrm>
              <a:off x="279966" y="48044"/>
              <a:ext cx="2790327" cy="196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entury Gothic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en-US" sz="800" b="1" dirty="0" smtClean="0">
                  <a:solidFill>
                    <a:srgbClr val="58595A"/>
                  </a:solidFill>
                  <a:ea typeface="Helvetica Neue" charset="0"/>
                  <a:cs typeface="Helvetica Neue" charset="0"/>
                  <a:sym typeface="Helvetica Neue" charset="0"/>
                </a:rPr>
                <a:t>Conscious Capitalism Published</a:t>
              </a:r>
            </a:p>
          </p:txBody>
        </p:sp>
      </p:grpSp>
      <p:sp>
        <p:nvSpPr>
          <p:cNvPr id="31" name="Shape 415"/>
          <p:cNvSpPr/>
          <p:nvPr/>
        </p:nvSpPr>
        <p:spPr>
          <a:xfrm>
            <a:off x="2774288" y="3845399"/>
            <a:ext cx="5449024" cy="5654"/>
          </a:xfrm>
          <a:prstGeom prst="line">
            <a:avLst/>
          </a:prstGeom>
          <a:noFill/>
          <a:ln w="38100" cap="flat">
            <a:solidFill>
              <a:srgbClr val="006AAA"/>
            </a:solidFill>
            <a:prstDash val="solid"/>
            <a:miter lim="400000"/>
            <a:headEnd type="triangle" w="med" len="sm"/>
            <a:tailEnd type="triangle" w="med" len="sm"/>
          </a:ln>
          <a:effectLst/>
        </p:spPr>
        <p:txBody>
          <a:bodyPr lIns="0" tIns="0" rIns="0" bIns="0"/>
          <a:lstStyle/>
          <a:p>
            <a:pPr defTabSz="25717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75"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32" name="Group 421"/>
          <p:cNvGrpSpPr>
            <a:grpSpLocks/>
          </p:cNvGrpSpPr>
          <p:nvPr/>
        </p:nvGrpSpPr>
        <p:grpSpPr bwMode="auto">
          <a:xfrm>
            <a:off x="3951429" y="4196344"/>
            <a:ext cx="4271882" cy="135579"/>
            <a:chOff x="3467505" y="76201"/>
            <a:chExt cx="9632116" cy="194013"/>
          </a:xfrm>
        </p:grpSpPr>
        <p:sp>
          <p:nvSpPr>
            <p:cNvPr id="35" name="Shape 417"/>
            <p:cNvSpPr/>
            <p:nvPr/>
          </p:nvSpPr>
          <p:spPr bwMode="auto">
            <a:xfrm>
              <a:off x="3467505" y="76201"/>
              <a:ext cx="4623072" cy="19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/>
              </a:pPr>
              <a:r>
                <a:rPr lang="en-US" sz="788" b="1" dirty="0" smtClean="0">
                  <a:solidFill>
                    <a:schemeClr val="accent6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International Chapters Developing </a:t>
              </a:r>
              <a:endParaRPr sz="788" b="1" dirty="0">
                <a:solidFill>
                  <a:schemeClr val="accent6"/>
                </a:solidFill>
                <a:latin typeface="+mn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" name="Shape 420"/>
            <p:cNvSpPr/>
            <p:nvPr/>
          </p:nvSpPr>
          <p:spPr>
            <a:xfrm flipV="1">
              <a:off x="8125274" y="160902"/>
              <a:ext cx="4974347" cy="0"/>
            </a:xfrm>
            <a:prstGeom prst="line">
              <a:avLst/>
            </a:prstGeom>
            <a:noFill/>
            <a:ln w="38100" cap="flat">
              <a:solidFill>
                <a:srgbClr val="006AAA"/>
              </a:solidFill>
              <a:prstDash val="solid"/>
              <a:miter lim="400000"/>
              <a:headEnd type="triangle" w="med" len="sm"/>
              <a:tailEnd type="triangle" w="med" len="sm"/>
            </a:ln>
            <a:effectLst/>
          </p:spPr>
          <p:txBody>
            <a:bodyPr lIns="0" tIns="0" rIns="0" bIns="0"/>
            <a:lstStyle/>
            <a:p>
              <a:pPr defTabSz="257175" eaLnBrk="1" fontAlgn="auto" hangingPunct="1">
                <a:spcBef>
                  <a:spcPts val="0"/>
                </a:spcBef>
                <a:spcAft>
                  <a:spcPts val="0"/>
                </a:spcAft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75" dirty="0"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40" name="Shape 422"/>
          <p:cNvSpPr/>
          <p:nvPr/>
        </p:nvSpPr>
        <p:spPr bwMode="auto">
          <a:xfrm>
            <a:off x="3379146" y="4688440"/>
            <a:ext cx="2601913" cy="109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sz="788" b="1" dirty="0" smtClean="0">
                <a:solidFill>
                  <a:schemeClr val="accent6"/>
                </a:solidFill>
                <a:latin typeface="+mn-lt"/>
                <a:ea typeface="Helvetica Neue"/>
                <a:cs typeface="Helvetica Neue"/>
                <a:sym typeface="Helvetica Neue"/>
              </a:rPr>
              <a:t>Conscious Capitalism translated into other languages</a:t>
            </a:r>
            <a:endParaRPr sz="788" b="1" dirty="0">
              <a:solidFill>
                <a:schemeClr val="accent6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7" name="Group 387"/>
          <p:cNvGrpSpPr/>
          <p:nvPr/>
        </p:nvGrpSpPr>
        <p:grpSpPr>
          <a:xfrm>
            <a:off x="794900" y="3365115"/>
            <a:ext cx="7428411" cy="303763"/>
            <a:chOff x="0" y="0"/>
            <a:chExt cx="16522700" cy="355600"/>
          </a:xfrm>
          <a:solidFill>
            <a:schemeClr val="accent2"/>
          </a:solidFill>
        </p:grpSpPr>
        <p:sp>
          <p:nvSpPr>
            <p:cNvPr id="58" name="Shape 376"/>
            <p:cNvSpPr/>
            <p:nvPr/>
          </p:nvSpPr>
          <p:spPr>
            <a:xfrm>
              <a:off x="0" y="0"/>
              <a:ext cx="16522700" cy="355600"/>
            </a:xfrm>
            <a:prstGeom prst="roundRect">
              <a:avLst>
                <a:gd name="adj" fmla="val 0"/>
              </a:avLst>
            </a:prstGeom>
            <a:grpFill/>
            <a:ln w="50800" cap="flat">
              <a:noFill/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3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59" name="Shape 377"/>
            <p:cNvSpPr/>
            <p:nvPr/>
          </p:nvSpPr>
          <p:spPr>
            <a:xfrm>
              <a:off x="636687" y="62955"/>
              <a:ext cx="625652" cy="22969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lnSpc>
                  <a:spcPct val="90000"/>
                </a:lnSpc>
                <a:defRPr sz="1400">
                  <a:solidFill>
                    <a:srgbClr val="7C7C7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1000" b="1" dirty="0" smtClean="0">
                  <a:solidFill>
                    <a:srgbClr val="FFFFF2"/>
                  </a:solidFill>
                  <a:latin typeface="+mn-lt"/>
                </a:rPr>
                <a:t>200</a:t>
              </a:r>
              <a:r>
                <a:rPr lang="en-US" sz="1000" b="1" dirty="0" smtClean="0">
                  <a:solidFill>
                    <a:srgbClr val="FFFFF2"/>
                  </a:solidFill>
                  <a:latin typeface="+mn-lt"/>
                </a:rPr>
                <a:t>7</a:t>
              </a:r>
              <a:endParaRPr sz="1000" b="1" dirty="0">
                <a:solidFill>
                  <a:srgbClr val="FFFFF2"/>
                </a:solidFill>
                <a:latin typeface="+mn-lt"/>
              </a:endParaRPr>
            </a:p>
          </p:txBody>
        </p:sp>
        <p:sp>
          <p:nvSpPr>
            <p:cNvPr id="60" name="Shape 378"/>
            <p:cNvSpPr/>
            <p:nvPr/>
          </p:nvSpPr>
          <p:spPr>
            <a:xfrm>
              <a:off x="2274987" y="62955"/>
              <a:ext cx="625652" cy="22969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lnSpc>
                  <a:spcPct val="90000"/>
                </a:lnSpc>
                <a:defRPr sz="1400">
                  <a:solidFill>
                    <a:srgbClr val="7C7C7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1000" b="1" dirty="0" smtClean="0">
                  <a:solidFill>
                    <a:srgbClr val="FFFFF2"/>
                  </a:solidFill>
                  <a:latin typeface="+mn-lt"/>
                </a:rPr>
                <a:t>200</a:t>
              </a:r>
              <a:r>
                <a:rPr lang="en-US" sz="1000" b="1" dirty="0" smtClean="0">
                  <a:solidFill>
                    <a:srgbClr val="FFFFF2"/>
                  </a:solidFill>
                  <a:latin typeface="+mn-lt"/>
                </a:rPr>
                <a:t>8</a:t>
              </a:r>
              <a:endParaRPr sz="1000" b="1" dirty="0">
                <a:solidFill>
                  <a:srgbClr val="FFFFF2"/>
                </a:solidFill>
                <a:latin typeface="+mn-lt"/>
              </a:endParaRPr>
            </a:p>
          </p:txBody>
        </p:sp>
        <p:sp>
          <p:nvSpPr>
            <p:cNvPr id="61" name="Shape 379"/>
            <p:cNvSpPr/>
            <p:nvPr/>
          </p:nvSpPr>
          <p:spPr>
            <a:xfrm>
              <a:off x="3913285" y="62955"/>
              <a:ext cx="625652" cy="22969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lnSpc>
                  <a:spcPct val="90000"/>
                </a:lnSpc>
                <a:defRPr sz="1400">
                  <a:solidFill>
                    <a:srgbClr val="7C7C7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1000" b="1" dirty="0" smtClean="0">
                  <a:solidFill>
                    <a:srgbClr val="FFFFF2"/>
                  </a:solidFill>
                  <a:latin typeface="+mn-lt"/>
                </a:rPr>
                <a:t>200</a:t>
              </a:r>
              <a:r>
                <a:rPr lang="en-US" sz="1000" b="1" dirty="0" smtClean="0">
                  <a:solidFill>
                    <a:srgbClr val="FFFFF2"/>
                  </a:solidFill>
                  <a:latin typeface="+mn-lt"/>
                </a:rPr>
                <a:t>9</a:t>
              </a:r>
              <a:endParaRPr sz="1000" b="1" dirty="0">
                <a:solidFill>
                  <a:srgbClr val="FFFFF2"/>
                </a:solidFill>
                <a:latin typeface="+mn-lt"/>
              </a:endParaRPr>
            </a:p>
          </p:txBody>
        </p:sp>
        <p:sp>
          <p:nvSpPr>
            <p:cNvPr id="63" name="Shape 381"/>
            <p:cNvSpPr/>
            <p:nvPr/>
          </p:nvSpPr>
          <p:spPr>
            <a:xfrm>
              <a:off x="7189886" y="62955"/>
              <a:ext cx="625652" cy="22969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lnSpc>
                  <a:spcPct val="90000"/>
                </a:lnSpc>
                <a:defRPr sz="1400">
                  <a:solidFill>
                    <a:srgbClr val="7C7C7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1000" b="1" dirty="0" smtClean="0">
                  <a:solidFill>
                    <a:srgbClr val="FFFFF2"/>
                  </a:solidFill>
                  <a:latin typeface="+mn-lt"/>
                </a:rPr>
                <a:t>201</a:t>
              </a:r>
              <a:r>
                <a:rPr lang="en-US" sz="1000" b="1" dirty="0" smtClean="0">
                  <a:solidFill>
                    <a:srgbClr val="FFFFF2"/>
                  </a:solidFill>
                  <a:latin typeface="+mn-lt"/>
                </a:rPr>
                <a:t>1</a:t>
              </a:r>
              <a:endParaRPr sz="1000" b="1" dirty="0">
                <a:solidFill>
                  <a:srgbClr val="FFFFF2"/>
                </a:solidFill>
                <a:latin typeface="+mn-lt"/>
              </a:endParaRPr>
            </a:p>
          </p:txBody>
        </p:sp>
        <p:sp>
          <p:nvSpPr>
            <p:cNvPr id="64" name="Shape 382"/>
            <p:cNvSpPr/>
            <p:nvPr/>
          </p:nvSpPr>
          <p:spPr>
            <a:xfrm>
              <a:off x="8828186" y="62955"/>
              <a:ext cx="625652" cy="22969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lnSpc>
                  <a:spcPct val="90000"/>
                </a:lnSpc>
                <a:defRPr sz="1400">
                  <a:solidFill>
                    <a:srgbClr val="7C7C7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1000" b="1" dirty="0" smtClean="0">
                  <a:solidFill>
                    <a:srgbClr val="FFFFF2"/>
                  </a:solidFill>
                  <a:latin typeface="+mn-lt"/>
                </a:rPr>
                <a:t>201</a:t>
              </a:r>
              <a:r>
                <a:rPr lang="en-US" sz="1000" b="1" dirty="0" smtClean="0">
                  <a:solidFill>
                    <a:srgbClr val="FFFFF2"/>
                  </a:solidFill>
                  <a:latin typeface="+mn-lt"/>
                </a:rPr>
                <a:t>2</a:t>
              </a:r>
              <a:endParaRPr sz="1000" b="1" dirty="0">
                <a:solidFill>
                  <a:srgbClr val="FFFFF2"/>
                </a:solidFill>
                <a:latin typeface="+mn-lt"/>
              </a:endParaRPr>
            </a:p>
          </p:txBody>
        </p:sp>
        <p:sp>
          <p:nvSpPr>
            <p:cNvPr id="65" name="Shape 383"/>
            <p:cNvSpPr/>
            <p:nvPr/>
          </p:nvSpPr>
          <p:spPr>
            <a:xfrm>
              <a:off x="10466487" y="62955"/>
              <a:ext cx="625652" cy="22969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lnSpc>
                  <a:spcPct val="90000"/>
                </a:lnSpc>
                <a:defRPr sz="1400">
                  <a:solidFill>
                    <a:srgbClr val="7C7C7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1000" b="1" dirty="0" smtClean="0">
                  <a:solidFill>
                    <a:srgbClr val="FFFFF2"/>
                  </a:solidFill>
                  <a:latin typeface="+mn-lt"/>
                </a:rPr>
                <a:t>201</a:t>
              </a:r>
              <a:r>
                <a:rPr lang="en-US" sz="1000" b="1" dirty="0" smtClean="0">
                  <a:solidFill>
                    <a:srgbClr val="FFFFF2"/>
                  </a:solidFill>
                  <a:latin typeface="+mn-lt"/>
                </a:rPr>
                <a:t>3</a:t>
              </a:r>
              <a:endParaRPr sz="1000" b="1" dirty="0">
                <a:solidFill>
                  <a:srgbClr val="FFFFF2"/>
                </a:solidFill>
                <a:latin typeface="+mn-lt"/>
              </a:endParaRPr>
            </a:p>
          </p:txBody>
        </p:sp>
        <p:sp>
          <p:nvSpPr>
            <p:cNvPr id="66" name="Shape 384"/>
            <p:cNvSpPr/>
            <p:nvPr/>
          </p:nvSpPr>
          <p:spPr>
            <a:xfrm>
              <a:off x="12104785" y="62955"/>
              <a:ext cx="625652" cy="22969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lnSpc>
                  <a:spcPct val="90000"/>
                </a:lnSpc>
                <a:defRPr sz="1400">
                  <a:solidFill>
                    <a:srgbClr val="7C7C7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1000" b="1" dirty="0" smtClean="0">
                  <a:solidFill>
                    <a:srgbClr val="FFFFF2"/>
                  </a:solidFill>
                  <a:latin typeface="+mn-lt"/>
                </a:rPr>
                <a:t>201</a:t>
              </a:r>
              <a:r>
                <a:rPr lang="en-US" sz="1000" b="1" dirty="0" smtClean="0">
                  <a:solidFill>
                    <a:srgbClr val="FFFFF2"/>
                  </a:solidFill>
                  <a:latin typeface="+mn-lt"/>
                </a:rPr>
                <a:t>4</a:t>
              </a:r>
              <a:endParaRPr sz="1000" b="1" dirty="0">
                <a:solidFill>
                  <a:srgbClr val="FFFFF2"/>
                </a:solidFill>
                <a:latin typeface="+mn-lt"/>
              </a:endParaRPr>
            </a:p>
          </p:txBody>
        </p:sp>
        <p:sp>
          <p:nvSpPr>
            <p:cNvPr id="67" name="Shape 385"/>
            <p:cNvSpPr/>
            <p:nvPr/>
          </p:nvSpPr>
          <p:spPr>
            <a:xfrm>
              <a:off x="13743085" y="62955"/>
              <a:ext cx="625652" cy="22969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lnSpc>
                  <a:spcPct val="90000"/>
                </a:lnSpc>
                <a:defRPr sz="1400">
                  <a:solidFill>
                    <a:srgbClr val="7C7C7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1000" b="1" dirty="0" smtClean="0">
                  <a:solidFill>
                    <a:srgbClr val="FFFFF2"/>
                  </a:solidFill>
                  <a:latin typeface="+mn-lt"/>
                </a:rPr>
                <a:t>201</a:t>
              </a:r>
              <a:r>
                <a:rPr lang="en-US" sz="1000" b="1" dirty="0" smtClean="0">
                  <a:solidFill>
                    <a:srgbClr val="FFFFF2"/>
                  </a:solidFill>
                  <a:latin typeface="+mn-lt"/>
                </a:rPr>
                <a:t>5</a:t>
              </a:r>
              <a:endParaRPr sz="1000" b="1" dirty="0">
                <a:solidFill>
                  <a:srgbClr val="FFFFF2"/>
                </a:solidFill>
                <a:latin typeface="+mn-lt"/>
              </a:endParaRPr>
            </a:p>
          </p:txBody>
        </p:sp>
        <p:sp>
          <p:nvSpPr>
            <p:cNvPr id="68" name="Shape 386"/>
            <p:cNvSpPr/>
            <p:nvPr/>
          </p:nvSpPr>
          <p:spPr>
            <a:xfrm>
              <a:off x="15381387" y="62955"/>
              <a:ext cx="625652" cy="22969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lnSpc>
                  <a:spcPct val="90000"/>
                </a:lnSpc>
                <a:defRPr sz="1400">
                  <a:solidFill>
                    <a:srgbClr val="7C7C7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1000" b="1" dirty="0" smtClean="0">
                  <a:solidFill>
                    <a:srgbClr val="FFFFF2"/>
                  </a:solidFill>
                  <a:latin typeface="+mn-lt"/>
                </a:rPr>
                <a:t>201</a:t>
              </a:r>
              <a:r>
                <a:rPr lang="en-US" sz="1000" b="1" dirty="0" smtClean="0">
                  <a:solidFill>
                    <a:srgbClr val="FFFFF2"/>
                  </a:solidFill>
                  <a:latin typeface="+mn-lt"/>
                </a:rPr>
                <a:t>6</a:t>
              </a:r>
              <a:endParaRPr sz="1000" b="1" dirty="0">
                <a:solidFill>
                  <a:srgbClr val="FFFFF2"/>
                </a:solidFill>
                <a:latin typeface="+mn-lt"/>
              </a:endParaRPr>
            </a:p>
          </p:txBody>
        </p:sp>
      </p:grpSp>
      <p:sp>
        <p:nvSpPr>
          <p:cNvPr id="69" name="Rectangle 72"/>
          <p:cNvSpPr>
            <a:spLocks noChangeArrowheads="1"/>
          </p:cNvSpPr>
          <p:nvPr/>
        </p:nvSpPr>
        <p:spPr bwMode="auto">
          <a:xfrm>
            <a:off x="50800" y="3716338"/>
            <a:ext cx="27384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00" b="1" dirty="0" smtClean="0">
                <a:solidFill>
                  <a:srgbClr val="58595A"/>
                </a:solidFill>
              </a:rPr>
              <a:t>Community Chapters Developing in U.S. Cities</a:t>
            </a:r>
          </a:p>
        </p:txBody>
      </p:sp>
      <p:sp>
        <p:nvSpPr>
          <p:cNvPr id="73" name="Shape 378"/>
          <p:cNvSpPr/>
          <p:nvPr/>
        </p:nvSpPr>
        <p:spPr>
          <a:xfrm>
            <a:off x="3290827" y="3398296"/>
            <a:ext cx="346249" cy="19620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lnSpc>
                <a:spcPct val="90000"/>
              </a:lnSpc>
              <a:defRPr sz="1400">
                <a:solidFill>
                  <a:srgbClr val="7C7C7C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sz="1000" b="1" dirty="0" smtClean="0">
                <a:solidFill>
                  <a:srgbClr val="FFFFF2"/>
                </a:solidFill>
                <a:latin typeface="+mn-lt"/>
              </a:rPr>
              <a:t>20</a:t>
            </a:r>
            <a:r>
              <a:rPr lang="en-US" sz="1000" b="1" dirty="0" smtClean="0">
                <a:solidFill>
                  <a:srgbClr val="FFFFF2"/>
                </a:solidFill>
                <a:latin typeface="+mn-lt"/>
              </a:rPr>
              <a:t>10</a:t>
            </a:r>
            <a:endParaRPr sz="1000" b="1" dirty="0">
              <a:solidFill>
                <a:srgbClr val="FFFFF2"/>
              </a:solidFill>
              <a:latin typeface="+mn-lt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757" y="1135403"/>
            <a:ext cx="530155" cy="6337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20" y="1735327"/>
            <a:ext cx="538111" cy="632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433" y="2198506"/>
            <a:ext cx="641713" cy="641713"/>
          </a:xfrm>
          <a:prstGeom prst="rect">
            <a:avLst/>
          </a:prstGeom>
        </p:spPr>
      </p:pic>
      <p:sp>
        <p:nvSpPr>
          <p:cNvPr id="47" name="Shape 420"/>
          <p:cNvSpPr/>
          <p:nvPr/>
        </p:nvSpPr>
        <p:spPr bwMode="auto">
          <a:xfrm flipV="1">
            <a:off x="6017168" y="4743006"/>
            <a:ext cx="2206143" cy="0"/>
          </a:xfrm>
          <a:prstGeom prst="line">
            <a:avLst/>
          </a:prstGeom>
          <a:noFill/>
          <a:ln w="38100" cap="flat">
            <a:solidFill>
              <a:srgbClr val="006AAA"/>
            </a:solidFill>
            <a:prstDash val="solid"/>
            <a:miter lim="400000"/>
            <a:headEnd type="triangle" w="med" len="sm"/>
            <a:tailEnd type="triangle" w="med" len="sm"/>
          </a:ln>
          <a:effectLst/>
        </p:spPr>
        <p:txBody>
          <a:bodyPr lIns="0" tIns="0" rIns="0" bIns="0"/>
          <a:lstStyle/>
          <a:p>
            <a:pPr defTabSz="25717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75" dirty="0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" y="223824"/>
            <a:ext cx="860594" cy="8605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8673" y="4161768"/>
            <a:ext cx="1740320" cy="837765"/>
          </a:xfrm>
          <a:prstGeom prst="rect">
            <a:avLst/>
          </a:prstGeom>
          <a:solidFill>
            <a:srgbClr val="4497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20 US Chapters</a:t>
            </a:r>
          </a:p>
          <a:p>
            <a:pPr algn="ctr"/>
            <a:r>
              <a:rPr lang="en-US" sz="1100" dirty="0" smtClean="0"/>
              <a:t>10 International </a:t>
            </a:r>
          </a:p>
          <a:p>
            <a:pPr algn="ctr"/>
            <a:r>
              <a:rPr lang="en-US" sz="1100" dirty="0" smtClean="0"/>
              <a:t>7 starting in 2016 </a:t>
            </a:r>
          </a:p>
        </p:txBody>
      </p:sp>
    </p:spTree>
    <p:extLst>
      <p:ext uri="{BB962C8B-B14F-4D97-AF65-F5344CB8AC3E}">
        <p14:creationId xmlns:p14="http://schemas.microsoft.com/office/powerpoint/2010/main" val="190585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17050" y="1040891"/>
            <a:ext cx="4286380" cy="43451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Companies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315295" y="3402563"/>
            <a:ext cx="4297680" cy="434519"/>
          </a:xfrm>
        </p:spPr>
        <p:txBody>
          <a:bodyPr>
            <a:noAutofit/>
          </a:bodyPr>
          <a:lstStyle/>
          <a:p>
            <a:r>
              <a:rPr lang="en-US" sz="2800" dirty="0" smtClean="0"/>
              <a:t>People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People and Companies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70" y="1951668"/>
            <a:ext cx="1435054" cy="394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06" y="2468053"/>
            <a:ext cx="1665910" cy="3852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6" y="2306903"/>
            <a:ext cx="921819" cy="921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1" y="1956121"/>
            <a:ext cx="1970842" cy="2479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6" y="3911192"/>
            <a:ext cx="1394745" cy="16629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93" y="3913035"/>
            <a:ext cx="1391186" cy="16587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25" y="3915448"/>
            <a:ext cx="1391720" cy="16593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91" y="3913592"/>
            <a:ext cx="1418507" cy="169129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64636" y="5619606"/>
            <a:ext cx="13947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Doug </a:t>
            </a:r>
            <a:r>
              <a:rPr lang="en-US" sz="1400" b="1" dirty="0" smtClean="0"/>
              <a:t>Rauch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Previous </a:t>
            </a:r>
            <a:r>
              <a:rPr lang="en-US" sz="1000" dirty="0"/>
              <a:t>CEO </a:t>
            </a:r>
            <a:r>
              <a:rPr lang="en-US" sz="1000" dirty="0" smtClean="0"/>
              <a:t>Trader </a:t>
            </a:r>
            <a:r>
              <a:rPr lang="en-US" sz="1000" dirty="0"/>
              <a:t>Joes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90531" y="5619606"/>
            <a:ext cx="13947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John Mackey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CEO</a:t>
            </a:r>
          </a:p>
          <a:p>
            <a:r>
              <a:rPr lang="en-US" sz="1000" dirty="0" smtClean="0"/>
              <a:t>Whole Foods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3633593" y="5619606"/>
            <a:ext cx="13947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Raj </a:t>
            </a:r>
            <a:r>
              <a:rPr lang="en-US" sz="1400" b="1" dirty="0" err="1" smtClean="0"/>
              <a:t>Sisodia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Adjunct Professor Babson University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5266025" y="5619606"/>
            <a:ext cx="13947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Cheryl </a:t>
            </a:r>
            <a:r>
              <a:rPr lang="en-US" sz="1400" b="1" dirty="0" err="1" smtClean="0"/>
              <a:t>Rosner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Founder &amp; CEO </a:t>
            </a:r>
            <a:r>
              <a:rPr lang="en-US" sz="1000" dirty="0" err="1" smtClean="0"/>
              <a:t>Stayful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6898991" y="5619606"/>
            <a:ext cx="13947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James White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/>
              <a:t>Former </a:t>
            </a:r>
            <a:r>
              <a:rPr lang="en-US" sz="1000" dirty="0" smtClean="0"/>
              <a:t>CEO, Jamba </a:t>
            </a:r>
            <a:r>
              <a:rPr lang="en-US" sz="1000" dirty="0"/>
              <a:t>Juice Inc</a:t>
            </a:r>
            <a:r>
              <a:rPr lang="en-US" sz="1000" b="1" dirty="0"/>
              <a:t>.</a:t>
            </a:r>
            <a:endParaRPr lang="en-US" sz="1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86" y="2075283"/>
            <a:ext cx="1970900" cy="59344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60380" y="155731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Visionary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154986" y="155407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Leader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819750" y="1554070"/>
            <a:ext cx="1135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Collaborator</a:t>
            </a:r>
          </a:p>
        </p:txBody>
      </p:sp>
      <p:pic>
        <p:nvPicPr>
          <p:cNvPr id="1028" name="Picture 4" descr="Image result for john mackey ceo whole food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531" y="3911192"/>
            <a:ext cx="1357518" cy="170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Conscious Capitalism Resources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23</a:t>
            </a:fld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17050" y="1098654"/>
            <a:ext cx="872578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Conscious </a:t>
            </a:r>
            <a:r>
              <a:rPr lang="en-US" sz="2000" dirty="0"/>
              <a:t>Capitalism - </a:t>
            </a:r>
            <a:r>
              <a:rPr lang="en-US" sz="2000" dirty="0">
                <a:hlinkClick r:id="rId2"/>
              </a:rPr>
              <a:t>http://www.consciouscapitalism.org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Conscious </a:t>
            </a:r>
            <a:r>
              <a:rPr lang="en-US" sz="2000" smtClean="0"/>
              <a:t>Capitalism Summit </a:t>
            </a:r>
            <a:r>
              <a:rPr lang="en-US" sz="2000" dirty="0"/>
              <a:t>- 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bit.ly/2cx6BA0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Conscious </a:t>
            </a:r>
            <a:r>
              <a:rPr lang="en-US" sz="2000" dirty="0"/>
              <a:t>Capitalism </a:t>
            </a:r>
            <a:r>
              <a:rPr lang="en-US" sz="2000" dirty="0" smtClean="0"/>
              <a:t>(Book) </a:t>
            </a:r>
            <a:r>
              <a:rPr lang="en-US" sz="2000" dirty="0"/>
              <a:t>-  </a:t>
            </a: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amzn.to/29r1s9i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Firms of Endearment (Book – Raj </a:t>
            </a:r>
            <a:r>
              <a:rPr lang="en-US" sz="2000" dirty="0" err="1" smtClean="0"/>
              <a:t>Sisodia</a:t>
            </a:r>
            <a:r>
              <a:rPr lang="en-US" sz="2000" dirty="0" smtClean="0"/>
              <a:t>) - 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amzn.to/2cx1os2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John Mackey on Conscious Capitalism </a:t>
            </a:r>
            <a:r>
              <a:rPr lang="en-US" sz="2000" dirty="0"/>
              <a:t>- </a:t>
            </a: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bit.ly/2cnAsb5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Raj </a:t>
            </a:r>
            <a:r>
              <a:rPr lang="en-US" sz="2000" dirty="0" err="1" smtClean="0"/>
              <a:t>Sisodia</a:t>
            </a:r>
            <a:r>
              <a:rPr lang="en-US" sz="2000" dirty="0"/>
              <a:t> Blog - </a:t>
            </a:r>
            <a:r>
              <a:rPr lang="en-US" sz="2000" dirty="0">
                <a:hlinkClick r:id="rId7"/>
              </a:rPr>
              <a:t>http://rajsisodia.com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dirty="0" smtClean="0"/>
              <a:t>Entrepreneur Magazine </a:t>
            </a:r>
            <a:r>
              <a:rPr lang="en-US" sz="2000" dirty="0"/>
              <a:t>- </a:t>
            </a:r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entm.ag/2cwfxYr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Harvard </a:t>
            </a:r>
            <a:r>
              <a:rPr lang="en-US" sz="2000" dirty="0"/>
              <a:t>Business Review - </a:t>
            </a:r>
            <a:r>
              <a:rPr lang="en-US" sz="2000" dirty="0">
                <a:hlinkClick r:id="rId9"/>
              </a:rPr>
              <a:t>http://</a:t>
            </a:r>
            <a:r>
              <a:rPr lang="en-US" sz="2000" dirty="0" smtClean="0">
                <a:hlinkClick r:id="rId9"/>
              </a:rPr>
              <a:t>bit.ly/1H6Zp1E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Columbus Conscious </a:t>
            </a:r>
            <a:r>
              <a:rPr lang="en-US" sz="2000" dirty="0"/>
              <a:t>Business Series - </a:t>
            </a:r>
            <a:r>
              <a:rPr lang="en-US" sz="2000" dirty="0">
                <a:hlinkClick r:id="rId10"/>
              </a:rPr>
              <a:t>http://</a:t>
            </a:r>
            <a:r>
              <a:rPr lang="en-US" sz="2000" dirty="0" smtClean="0">
                <a:hlinkClick r:id="rId10"/>
              </a:rPr>
              <a:t>bit.ly/2cYgSDy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If you are interested in participating in the Central Ohio Conscious Capitalism Chapter, please email </a:t>
            </a:r>
            <a:r>
              <a:rPr lang="en-US" sz="2000" dirty="0" smtClean="0">
                <a:hlinkClick r:id="rId11"/>
              </a:rPr>
              <a:t>Mark.Kovacevich@improving.com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25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 Kovacevich</a:t>
            </a:r>
            <a:endParaRPr lang="en-US" dirty="0"/>
          </a:p>
        </p:txBody>
      </p:sp>
      <p:pic>
        <p:nvPicPr>
          <p:cNvPr id="2054" name="Picture 6" descr="Image result for improving dalla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0" y="1323464"/>
            <a:ext cx="7885281" cy="247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0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Capitalism is….. Good??</a:t>
            </a:r>
            <a:endParaRPr lang="en-US" dirty="0"/>
          </a:p>
        </p:txBody>
      </p:sp>
      <p:pic>
        <p:nvPicPr>
          <p:cNvPr id="1026" name="Picture 2" descr="Image result for success green busi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20" y="823730"/>
            <a:ext cx="7415841" cy="55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5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Pillars of Conscious Capitalism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57" y="1845858"/>
            <a:ext cx="3488367" cy="34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419" y="235566"/>
            <a:ext cx="4129421" cy="356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Conscious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25" y="1348708"/>
            <a:ext cx="8536623" cy="4736471"/>
          </a:xfrm>
        </p:spPr>
        <p:txBody>
          <a:bodyPr>
            <a:normAutofit/>
          </a:bodyPr>
          <a:lstStyle/>
          <a:p>
            <a:pPr marL="38587" indent="0">
              <a:buNone/>
            </a:pPr>
            <a:endParaRPr lang="en-US" sz="1800" dirty="0">
              <a:solidFill>
                <a:schemeClr val="accent3"/>
              </a:solidFill>
              <a:ea typeface="Open Sans" charset="0"/>
              <a:cs typeface="Open Sans" charset="0"/>
              <a:sym typeface="Helvetica Neue Thin" charset="0"/>
            </a:endParaRPr>
          </a:p>
          <a:p>
            <a:pPr marL="38587" indent="0">
              <a:buNone/>
            </a:pPr>
            <a:endParaRPr lang="en-US" sz="1800" dirty="0" smtClean="0">
              <a:solidFill>
                <a:schemeClr val="accent3"/>
              </a:solidFill>
              <a:ea typeface="Open Sans" charset="0"/>
              <a:cs typeface="Open Sans" charset="0"/>
              <a:sym typeface="Helvetica Neue Thin" charset="0"/>
            </a:endParaRPr>
          </a:p>
          <a:p>
            <a:pPr marL="38587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5" y="161887"/>
            <a:ext cx="860594" cy="8605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7280" y="1642440"/>
            <a:ext cx="2743200" cy="2743200"/>
          </a:xfrm>
          <a:prstGeom prst="ellipse">
            <a:avLst/>
          </a:prstGeom>
          <a:solidFill>
            <a:srgbClr val="2F6D68"/>
          </a:solidFill>
          <a:ln w="66675">
            <a:solidFill>
              <a:srgbClr val="265D73"/>
            </a:solidFill>
          </a:ln>
          <a:effectLst>
            <a:glow>
              <a:schemeClr val="accent5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1713" y="282937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Purpose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52704" y="3679907"/>
            <a:ext cx="47697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Purpose engages </a:t>
            </a:r>
            <a:r>
              <a:rPr lang="en-US" sz="1600" dirty="0"/>
              <a:t>all stakeholders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Business with a purpose beyond profit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People trust companies motivated by a higher cause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052705" y="2089480"/>
            <a:ext cx="47697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ea typeface="Open Sans" charset="0"/>
                <a:cs typeface="Open Sans" charset="0"/>
              </a:rPr>
              <a:t>Conscious businesses </a:t>
            </a:r>
            <a:r>
              <a:rPr lang="en-US" altLang="en-US" sz="2800" dirty="0" smtClean="0">
                <a:ea typeface="Open Sans" charset="0"/>
                <a:cs typeface="Open Sans" charset="0"/>
              </a:rPr>
              <a:t>focus </a:t>
            </a:r>
            <a:r>
              <a:rPr lang="en-US" altLang="en-US" sz="2800" dirty="0">
                <a:ea typeface="Open Sans" charset="0"/>
                <a:cs typeface="Open Sans" charset="0"/>
              </a:rPr>
              <a:t>on their purpose beyond </a:t>
            </a:r>
            <a:r>
              <a:rPr lang="en-US" altLang="en-US" sz="2800" dirty="0" smtClean="0">
                <a:ea typeface="Open Sans" charset="0"/>
                <a:cs typeface="Open Sans" charset="0"/>
              </a:rPr>
              <a:t>profit.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8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419" y="235566"/>
            <a:ext cx="4129421" cy="356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Stakeholder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25" y="1348708"/>
            <a:ext cx="8536623" cy="4736471"/>
          </a:xfrm>
        </p:spPr>
        <p:txBody>
          <a:bodyPr>
            <a:normAutofit/>
          </a:bodyPr>
          <a:lstStyle/>
          <a:p>
            <a:pPr marL="38587" indent="0">
              <a:buNone/>
            </a:pPr>
            <a:endParaRPr lang="en-US" sz="1800" dirty="0">
              <a:solidFill>
                <a:schemeClr val="accent3"/>
              </a:solidFill>
              <a:ea typeface="Open Sans" charset="0"/>
              <a:cs typeface="Open Sans" charset="0"/>
              <a:sym typeface="Helvetica Neue Thin" charset="0"/>
            </a:endParaRPr>
          </a:p>
          <a:p>
            <a:pPr marL="38587" indent="0">
              <a:buNone/>
            </a:pPr>
            <a:endParaRPr lang="en-US" sz="1800" dirty="0" smtClean="0">
              <a:solidFill>
                <a:schemeClr val="accent3"/>
              </a:solidFill>
              <a:ea typeface="Open Sans" charset="0"/>
              <a:cs typeface="Open Sans" charset="0"/>
              <a:sym typeface="Helvetica Neue Thin" charset="0"/>
            </a:endParaRPr>
          </a:p>
          <a:p>
            <a:pPr marL="38587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5" y="161887"/>
            <a:ext cx="860594" cy="8605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145" y="1639934"/>
            <a:ext cx="2743200" cy="2743200"/>
          </a:xfrm>
          <a:prstGeom prst="ellipse">
            <a:avLst/>
          </a:prstGeom>
          <a:solidFill>
            <a:srgbClr val="EE7F3E"/>
          </a:solidFill>
          <a:ln w="66675">
            <a:solidFill>
              <a:srgbClr val="914C23"/>
            </a:solidFill>
          </a:ln>
          <a:effectLst>
            <a:glow>
              <a:schemeClr val="accent5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7583" y="2803719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Stakeholder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3085" y="3615479"/>
            <a:ext cx="48195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Focus on stakeholders not shareholders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Engaged stakeholders, healthy business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5421" y="1711093"/>
            <a:ext cx="52870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ea typeface="Open Sans" charset="0"/>
                <a:cs typeface="Open Sans" charset="0"/>
              </a:rPr>
              <a:t>Conscious </a:t>
            </a:r>
            <a:r>
              <a:rPr lang="en-US" sz="2800" dirty="0">
                <a:ea typeface="Open Sans" charset="0"/>
                <a:cs typeface="Open Sans" charset="0"/>
              </a:rPr>
              <a:t>businesses recognize the importance of creating value for the entire business </a:t>
            </a:r>
            <a:r>
              <a:rPr lang="en-US" sz="2800" dirty="0" smtClean="0">
                <a:ea typeface="Open Sans" charset="0"/>
                <a:cs typeface="Open Sans" charset="0"/>
              </a:rPr>
              <a:t>ecosystem.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910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419" y="235566"/>
            <a:ext cx="4129421" cy="356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Conscious Leadership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25" y="1536290"/>
            <a:ext cx="8536623" cy="4736471"/>
          </a:xfrm>
        </p:spPr>
        <p:txBody>
          <a:bodyPr>
            <a:normAutofit/>
          </a:bodyPr>
          <a:lstStyle/>
          <a:p>
            <a:pPr marL="38587" indent="0">
              <a:buNone/>
            </a:pPr>
            <a:endParaRPr lang="en-US" sz="1800" dirty="0">
              <a:solidFill>
                <a:schemeClr val="accent3"/>
              </a:solidFill>
              <a:ea typeface="Open Sans" charset="0"/>
              <a:cs typeface="Open Sans" charset="0"/>
              <a:sym typeface="Helvetica Neue Thin" charset="0"/>
            </a:endParaRPr>
          </a:p>
          <a:p>
            <a:pPr marL="38587" indent="0">
              <a:buNone/>
            </a:pPr>
            <a:endParaRPr lang="en-US" sz="1800" dirty="0" smtClean="0">
              <a:solidFill>
                <a:schemeClr val="accent3"/>
              </a:solidFill>
              <a:ea typeface="Open Sans" charset="0"/>
              <a:cs typeface="Open Sans" charset="0"/>
              <a:sym typeface="Helvetica Neue Thin" charset="0"/>
            </a:endParaRPr>
          </a:p>
          <a:p>
            <a:pPr marL="38587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5" y="161887"/>
            <a:ext cx="860594" cy="8605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39825" y="1631745"/>
            <a:ext cx="2743200" cy="2743200"/>
          </a:xfrm>
          <a:prstGeom prst="ellipse">
            <a:avLst/>
          </a:prstGeom>
          <a:solidFill>
            <a:srgbClr val="C0342B"/>
          </a:solidFill>
          <a:ln w="66675">
            <a:solidFill>
              <a:srgbClr val="7E211A"/>
            </a:solidFill>
          </a:ln>
          <a:effectLst>
            <a:glow>
              <a:schemeClr val="accent5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8223" y="279553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Leadership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7392" y="3713225"/>
            <a:ext cx="39627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servant leadership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serve </a:t>
            </a:r>
            <a:r>
              <a:rPr lang="en-US" sz="1600" dirty="0"/>
              <a:t>the purpose of the </a:t>
            </a:r>
            <a:r>
              <a:rPr lang="en-US" sz="1600" dirty="0" smtClean="0"/>
              <a:t>company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support </a:t>
            </a:r>
            <a:r>
              <a:rPr lang="en-US" sz="1600" dirty="0"/>
              <a:t>people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create </a:t>
            </a:r>
            <a:r>
              <a:rPr lang="en-US" sz="1600" dirty="0"/>
              <a:t>value for stakeholders.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focus </a:t>
            </a:r>
            <a:r>
              <a:rPr lang="en-US" sz="1600" dirty="0"/>
              <a:t>on </a:t>
            </a:r>
            <a:r>
              <a:rPr lang="en-US" sz="1600" dirty="0" smtClean="0"/>
              <a:t>“we” </a:t>
            </a:r>
            <a:r>
              <a:rPr lang="en-US" sz="1600" dirty="0"/>
              <a:t>not </a:t>
            </a:r>
            <a:r>
              <a:rPr lang="en-US" sz="1600" dirty="0" smtClean="0"/>
              <a:t>“me”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7392" y="1852843"/>
            <a:ext cx="491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ea typeface="Open Sans" charset="0"/>
                <a:cs typeface="Open Sans" charset="0"/>
              </a:rPr>
              <a:t>Conscious leaders purposefully cultivate </a:t>
            </a:r>
            <a:r>
              <a:rPr lang="en-US" sz="2800" dirty="0">
                <a:ea typeface="Open Sans" charset="0"/>
                <a:cs typeface="Open Sans" charset="0"/>
              </a:rPr>
              <a:t>an environment of </a:t>
            </a:r>
            <a:r>
              <a:rPr lang="en-US" sz="2800" dirty="0" smtClean="0">
                <a:ea typeface="Open Sans" charset="0"/>
                <a:cs typeface="Open Sans" charset="0"/>
              </a:rPr>
              <a:t>trust, </a:t>
            </a:r>
            <a:r>
              <a:rPr lang="en-US" sz="2800" dirty="0">
                <a:ea typeface="Open Sans" charset="0"/>
                <a:cs typeface="Open Sans" charset="0"/>
              </a:rPr>
              <a:t>care and </a:t>
            </a:r>
            <a:r>
              <a:rPr lang="en-US" sz="2800" dirty="0" smtClean="0">
                <a:ea typeface="Open Sans" charset="0"/>
                <a:cs typeface="Open Sans" charset="0"/>
              </a:rPr>
              <a:t>service.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38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419" y="235566"/>
            <a:ext cx="4129421" cy="356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Conscious 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25" y="1348708"/>
            <a:ext cx="8536623" cy="4736471"/>
          </a:xfrm>
        </p:spPr>
        <p:txBody>
          <a:bodyPr>
            <a:normAutofit/>
          </a:bodyPr>
          <a:lstStyle/>
          <a:p>
            <a:pPr marL="38587" indent="0">
              <a:buNone/>
            </a:pPr>
            <a:endParaRPr lang="en-US" sz="1800" dirty="0">
              <a:solidFill>
                <a:schemeClr val="accent3"/>
              </a:solidFill>
              <a:ea typeface="Open Sans" charset="0"/>
              <a:cs typeface="Open Sans" charset="0"/>
              <a:sym typeface="Helvetica Neue Thin" charset="0"/>
            </a:endParaRPr>
          </a:p>
          <a:p>
            <a:pPr marL="38587" indent="0">
              <a:buNone/>
            </a:pPr>
            <a:endParaRPr lang="en-US" sz="1800" dirty="0" smtClean="0">
              <a:solidFill>
                <a:schemeClr val="accent3"/>
              </a:solidFill>
              <a:ea typeface="Open Sans" charset="0"/>
              <a:cs typeface="Open Sans" charset="0"/>
              <a:sym typeface="Helvetica Neue Thin" charset="0"/>
            </a:endParaRPr>
          </a:p>
          <a:p>
            <a:pPr marL="38587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5" y="161887"/>
            <a:ext cx="860594" cy="8605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9985" y="1624754"/>
            <a:ext cx="2743200" cy="2743200"/>
          </a:xfrm>
          <a:prstGeom prst="ellipse">
            <a:avLst/>
          </a:prstGeom>
          <a:solidFill>
            <a:srgbClr val="47A1C4"/>
          </a:solidFill>
          <a:ln w="66675">
            <a:solidFill>
              <a:srgbClr val="2C6A83"/>
            </a:solidFill>
          </a:ln>
          <a:effectLst>
            <a:glow>
              <a:srgbClr val="47A1C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30389" y="279136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Culture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85456" y="3160700"/>
            <a:ext cx="44805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Interconnected people, purpose,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F</a:t>
            </a:r>
            <a:r>
              <a:rPr lang="en-US" sz="1600" dirty="0" smtClean="0"/>
              <a:t>osters </a:t>
            </a:r>
            <a:r>
              <a:rPr lang="en-US" sz="1600" dirty="0"/>
              <a:t>love, care, trust between all company </a:t>
            </a:r>
            <a:r>
              <a:rPr lang="en-US" sz="1600" dirty="0" smtClean="0"/>
              <a:t>stakeholders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654976" y="1733110"/>
            <a:ext cx="51369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ea typeface="Open Sans" charset="0"/>
                <a:cs typeface="Open Sans" charset="0"/>
              </a:rPr>
              <a:t>Culture is the guiding principles and practices of a </a:t>
            </a:r>
            <a:r>
              <a:rPr lang="en-US" altLang="en-US" sz="2800" dirty="0" smtClean="0">
                <a:ea typeface="Open Sans" charset="0"/>
                <a:cs typeface="Open Sans" charset="0"/>
              </a:rPr>
              <a:t>business.</a:t>
            </a:r>
            <a:endParaRPr lang="en-US" altLang="en-US" sz="2800" dirty="0"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rter-preso3" id="{900D6710-E487-A84D-A4FA-CE91BEBEEEC1}" vid="{432DEE4B-44C4-C944-9293-69397D9A45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starter-preso3</Template>
  <TotalTime>4641</TotalTime>
  <Words>894</Words>
  <Application>Microsoft Office PowerPoint</Application>
  <PresentationFormat>On-screen Show (4:3)</PresentationFormat>
  <Paragraphs>183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Century Gothic</vt:lpstr>
      <vt:lpstr>Courier New</vt:lpstr>
      <vt:lpstr>Helvetica</vt:lpstr>
      <vt:lpstr>Helvetica Neue</vt:lpstr>
      <vt:lpstr>Helvetica Neue Thin</vt:lpstr>
      <vt:lpstr>Open Sans</vt:lpstr>
      <vt:lpstr>Open Sans Extrabold</vt:lpstr>
      <vt:lpstr>Open Sans Semibold</vt:lpstr>
      <vt:lpstr>Tahoma</vt:lpstr>
      <vt:lpstr>Wingdings</vt:lpstr>
      <vt:lpstr>Wingdings 2</vt:lpstr>
      <vt:lpstr>Austin</vt:lpstr>
      <vt:lpstr>Purpose Beyond Programming</vt:lpstr>
      <vt:lpstr>Purpose Beyond Profit</vt:lpstr>
      <vt:lpstr>Mark Kovacevich</vt:lpstr>
      <vt:lpstr>Capitalism is….. Good??</vt:lpstr>
      <vt:lpstr>Four Pillars of Conscious Capitalism</vt:lpstr>
      <vt:lpstr>Conscious Purpose</vt:lpstr>
      <vt:lpstr>Stakeholder Orientation</vt:lpstr>
      <vt:lpstr>Conscious Leadership</vt:lpstr>
      <vt:lpstr>Conscious Culture</vt:lpstr>
      <vt:lpstr>Conscious Capitalism</vt:lpstr>
      <vt:lpstr>Why do I Need Personal Purpose Statement?</vt:lpstr>
      <vt:lpstr>Key Attributes of a Purpose Statement</vt:lpstr>
      <vt:lpstr>Examples of Successful Purpose Statements</vt:lpstr>
      <vt:lpstr>What is your Purpose?</vt:lpstr>
      <vt:lpstr>Why do I need a personal stakeholder model?</vt:lpstr>
      <vt:lpstr>Key Attributes of a Personal Stakeholder Model</vt:lpstr>
      <vt:lpstr>Examples of Successful Stakeholder Models</vt:lpstr>
      <vt:lpstr>What is your Personal Stakeholder Model?</vt:lpstr>
      <vt:lpstr>4Next Steps</vt:lpstr>
      <vt:lpstr>PowerPoint Presentation</vt:lpstr>
      <vt:lpstr>History of Conscious Capitalism</vt:lpstr>
      <vt:lpstr>Key People and Companies</vt:lpstr>
      <vt:lpstr>Additional Conscious Capitalism 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Bethany Hilton</dc:creator>
  <cp:lastModifiedBy>Mark Kovacevich</cp:lastModifiedBy>
  <cp:revision>137</cp:revision>
  <dcterms:created xsi:type="dcterms:W3CDTF">2016-05-26T14:30:54Z</dcterms:created>
  <dcterms:modified xsi:type="dcterms:W3CDTF">2017-05-05T01:42:16Z</dcterms:modified>
</cp:coreProperties>
</file>